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2" r:id="rId3"/>
    <p:sldId id="257" r:id="rId4"/>
    <p:sldId id="258" r:id="rId5"/>
    <p:sldId id="291" r:id="rId6"/>
    <p:sldId id="292" r:id="rId7"/>
    <p:sldId id="294" r:id="rId8"/>
    <p:sldId id="296" r:id="rId9"/>
    <p:sldId id="297" r:id="rId10"/>
    <p:sldId id="298" r:id="rId11"/>
    <p:sldId id="260" r:id="rId12"/>
    <p:sldId id="300" r:id="rId13"/>
    <p:sldId id="299" r:id="rId14"/>
    <p:sldId id="302" r:id="rId15"/>
    <p:sldId id="303" r:id="rId16"/>
    <p:sldId id="301" r:id="rId17"/>
    <p:sldId id="304" r:id="rId18"/>
    <p:sldId id="309" r:id="rId19"/>
    <p:sldId id="305" r:id="rId20"/>
    <p:sldId id="310" r:id="rId21"/>
    <p:sldId id="308" r:id="rId22"/>
    <p:sldId id="311" r:id="rId23"/>
    <p:sldId id="312" r:id="rId24"/>
    <p:sldId id="313" r:id="rId25"/>
    <p:sldId id="316" r:id="rId26"/>
    <p:sldId id="306" r:id="rId27"/>
    <p:sldId id="314" r:id="rId28"/>
    <p:sldId id="315" r:id="rId29"/>
    <p:sldId id="307" r:id="rId30"/>
    <p:sldId id="317" r:id="rId31"/>
    <p:sldId id="318" r:id="rId32"/>
    <p:sldId id="319" r:id="rId33"/>
    <p:sldId id="325" r:id="rId34"/>
    <p:sldId id="326" r:id="rId35"/>
    <p:sldId id="320" r:id="rId36"/>
    <p:sldId id="327" r:id="rId37"/>
    <p:sldId id="336" r:id="rId38"/>
    <p:sldId id="341" r:id="rId39"/>
    <p:sldId id="342" r:id="rId40"/>
    <p:sldId id="343" r:id="rId41"/>
    <p:sldId id="328" r:id="rId42"/>
    <p:sldId id="335" r:id="rId43"/>
    <p:sldId id="337" r:id="rId44"/>
    <p:sldId id="340" r:id="rId45"/>
    <p:sldId id="321" r:id="rId46"/>
    <p:sldId id="330" r:id="rId47"/>
    <p:sldId id="331" r:id="rId48"/>
    <p:sldId id="332" r:id="rId49"/>
    <p:sldId id="334" r:id="rId50"/>
    <p:sldId id="338" r:id="rId51"/>
    <p:sldId id="339" r:id="rId52"/>
    <p:sldId id="323" r:id="rId53"/>
    <p:sldId id="344" r:id="rId54"/>
    <p:sldId id="347" r:id="rId55"/>
    <p:sldId id="348" r:id="rId56"/>
    <p:sldId id="349" r:id="rId57"/>
    <p:sldId id="350" r:id="rId58"/>
    <p:sldId id="351" r:id="rId59"/>
    <p:sldId id="324" r:id="rId60"/>
    <p:sldId id="346" r:id="rId61"/>
    <p:sldId id="345" r:id="rId62"/>
    <p:sldId id="333" r:id="rId63"/>
    <p:sldId id="259" r:id="rId64"/>
    <p:sldId id="353" r:id="rId65"/>
    <p:sldId id="32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1" autoAdjust="0"/>
    <p:restoredTop sz="93680"/>
  </p:normalViewPr>
  <p:slideViewPr>
    <p:cSldViewPr snapToGrid="0" snapToObjects="1">
      <p:cViewPr varScale="1">
        <p:scale>
          <a:sx n="116" d="100"/>
          <a:sy n="116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02CD-56D1-BB4D-A537-50200F2FC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61AD2-E5AC-3F41-9940-D8C3BA168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29EE0-66F8-0E4A-B372-68ADD040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8B2D9-7D7A-0349-8D76-DCA2396B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2F53-0CF4-1244-B8BB-C172C188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8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2355-C7C7-BB47-A108-FE7A298D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32AF4-604B-2944-B9CC-BE2E5DC2E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A732C-737D-7E45-AE54-7FF270654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24E08-AFD1-9547-84BB-5E11B677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C47D4-E0E8-7A41-ADF8-314343CF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5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13F236-AC45-254E-8BE2-F27CA1BCB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2769F-37AF-9A45-B1B7-070C1B9DA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18074-D5E9-444F-A2EA-5A344219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87DFF-D850-604C-A385-728B5122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70A92-3902-1145-A8C4-4CD93DA7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5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27B7-2EC6-FC44-A938-DDB4E2AC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C05BA-4C7A-1449-896D-3F33E5BE6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4F8EB-1C76-AE49-83FC-1F24B02A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FA51F-F96C-7D4E-97EB-D0ED5215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0727-2108-9847-B44B-10A5A1A8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5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8448-CA4C-7E49-9247-82CCB885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25163-A8AD-E142-AFCD-33B0CBEE8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9553A-89B5-3E49-8FC3-E70C66E8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CE26B-7F3E-5B48-A6E9-2B440CE8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A513-3E57-9040-AAC8-5032B17D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4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E055-8EF9-1F44-842A-17C00741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45C8-82FC-C54F-A8B4-6599326CD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61249-E1F3-3241-A959-7862D4A8A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BAF0D-BB1E-EF47-BCDB-F74479FF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E3237-8A1C-A94C-930E-9C15AA29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8B915-8988-1F46-9E83-8CD5330E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1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32D5-C472-CB46-8203-170C98F8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3E937-54AF-9F4B-B4D1-5228CE9FC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30244-8B52-4B4B-B12E-E2D8F7015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4BB2D-6BEB-2C41-91AD-10D95D124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262835-DD82-F346-BB03-F81AD485D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FAD22-F08B-8E4A-BD75-5B2BC29F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A751F-A60B-0C45-B748-1A3BA295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165CE-9ADC-DD46-A63F-A844D778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5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ABB1-59E0-AE45-AF3E-173C519A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E26B8-8474-1149-8B64-7C48D0FC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84674-4909-AA4F-B318-6399C4733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58610-00F1-CD4A-9E79-0D3C509A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2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7EB04-142E-C348-87B2-0EF06804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23FAE-3C00-C44C-A2F2-E889FE18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6A19-5186-2745-B688-06E4EB60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57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393D-4F88-7943-B30A-7252D5B22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81818-0BE7-0E44-9062-16B9DB7D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625B0-913D-BC45-AA56-F0914DD4F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CC4B0-6DB0-7A40-B3E9-5879D27E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EBF76-3312-CC4E-BA7D-5BEB9B89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AEBC1-70F1-D742-98F4-69B1CDD4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7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4BAE-4B03-F345-BE3B-1DD8C1F3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C00A8-3EEC-B947-941F-FA0CD761B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91AA1-C922-B644-A4B6-3A9851D39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B739F-2D7A-D047-A818-9B5D665D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C1F93-74AC-C94B-81E2-B9F9E52B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CDC27-5D87-D247-8460-0615C2FC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2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9D59AE-1419-8443-BC5C-6BBCFF63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FBA3F-7481-4F4A-A555-2AF71619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39ADC-840B-7C46-9C19-C021E8911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5D55E-7CB2-4B45-B7CD-DE9D955001A3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B28EC-EC6C-B94B-82CA-F3EB66A20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C6BC6-6075-4641-BD48-46990E67F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E2E3-D452-EE4A-AF1F-A52DAE7A7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9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ace_tourism" TargetMode="External"/><Relationship Id="rId2" Type="http://schemas.openxmlformats.org/officeDocument/2006/relationships/hyperlink" Target="https://en.wikipedia.org/wiki/List_of_space_travelers_by_name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stance-citie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425E-DB9D-3B49-BD29-F4FC61FE5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1150 Programming Logic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B74AA-3F11-B84D-8991-3D571C8A0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 </a:t>
            </a:r>
          </a:p>
          <a:p>
            <a:r>
              <a:rPr lang="en-US" dirty="0"/>
              <a:t>Variables, - string, </a:t>
            </a:r>
            <a:r>
              <a:rPr lang="en-US" dirty="0" err="1"/>
              <a:t>int</a:t>
            </a:r>
            <a:r>
              <a:rPr lang="en-US" dirty="0"/>
              <a:t> and float - math, print(), input(), </a:t>
            </a:r>
            <a:r>
              <a:rPr lang="en-US" dirty="0" err="1"/>
              <a:t>len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06280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54D5F0-0249-7143-87B8-92C3BDD3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445" y="1825625"/>
            <a:ext cx="6389554" cy="4207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F406F-7C90-F046-B712-AFE39AB2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variables.py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ADE09-74D9-EB47-936B-6CE20CF49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new file should open for editing</a:t>
            </a:r>
          </a:p>
          <a:p>
            <a:endParaRPr lang="en-US" dirty="0"/>
          </a:p>
          <a:p>
            <a:r>
              <a:rPr lang="en-US" dirty="0"/>
              <a:t>If not, click on your project name to expand the list of files, and then click on the new file</a:t>
            </a:r>
          </a:p>
          <a:p>
            <a:endParaRPr lang="en-US" dirty="0"/>
          </a:p>
          <a:p>
            <a:r>
              <a:rPr lang="en-US" dirty="0"/>
              <a:t>Let's write some code in the editor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F5CB9D-9A73-6B4F-8C9C-D978D709A66C}"/>
              </a:ext>
            </a:extLst>
          </p:cNvPr>
          <p:cNvCxnSpPr>
            <a:cxnSpLocks/>
          </p:cNvCxnSpPr>
          <p:nvPr/>
        </p:nvCxnSpPr>
        <p:spPr>
          <a:xfrm flipV="1">
            <a:off x="4876800" y="2865202"/>
            <a:ext cx="1024989" cy="3005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11C380-FB06-4447-BFAD-00A33FA70386}"/>
              </a:ext>
            </a:extLst>
          </p:cNvPr>
          <p:cNvSpPr txBox="1"/>
          <p:nvPr/>
        </p:nvSpPr>
        <p:spPr>
          <a:xfrm>
            <a:off x="8822267" y="3420533"/>
            <a:ext cx="140546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We'll write code here</a:t>
            </a:r>
          </a:p>
        </p:txBody>
      </p:sp>
    </p:spTree>
    <p:extLst>
      <p:ext uri="{BB962C8B-B14F-4D97-AF65-F5344CB8AC3E}">
        <p14:creationId xmlns:p14="http://schemas.microsoft.com/office/powerpoint/2010/main" val="3561741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6ABA-5C6D-D645-9553-F84D0F49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7058-EC1F-3741-B5FA-714E767D5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273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Programs store and work with data</a:t>
            </a:r>
          </a:p>
          <a:p>
            <a:pPr lvl="1"/>
            <a:r>
              <a:rPr lang="en-US" dirty="0"/>
              <a:t>A word processing program manages the data of your document</a:t>
            </a:r>
          </a:p>
          <a:p>
            <a:pPr lvl="1"/>
            <a:r>
              <a:rPr lang="en-US" dirty="0"/>
              <a:t>A video game manages data of where your player is, and where the other players and objects are </a:t>
            </a:r>
          </a:p>
          <a:p>
            <a:pPr lvl="1"/>
            <a:r>
              <a:rPr lang="en-US" dirty="0"/>
              <a:t>A media player tracks what song is playing, the bytes of that song, what to play next</a:t>
            </a:r>
          </a:p>
          <a:p>
            <a:pPr lvl="1"/>
            <a:r>
              <a:rPr lang="en-US" dirty="0"/>
              <a:t>A social media application may show a friend list; the text of a conversation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19F17-EAE8-3346-8553-5780AC20B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1825625"/>
            <a:ext cx="5232872" cy="941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5BDB4-6C0D-8145-B804-C1272E5B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3446463"/>
            <a:ext cx="5810250" cy="77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50CB4-398F-F24F-96E6-445469C9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806" y="4910667"/>
            <a:ext cx="5215459" cy="8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957A-63BF-4D41-B1D1-83C2648D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64F2-D30F-C141-9174-794B48388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66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variables need three things: </a:t>
            </a:r>
          </a:p>
          <a:p>
            <a:pPr lvl="1"/>
            <a:r>
              <a:rPr lang="en-US" dirty="0"/>
              <a:t>A name, used to refer to the variable</a:t>
            </a:r>
          </a:p>
          <a:p>
            <a:pPr lvl="1"/>
            <a:r>
              <a:rPr lang="en-US" dirty="0"/>
              <a:t>The data the variable stores</a:t>
            </a:r>
          </a:p>
          <a:p>
            <a:pPr lvl="1"/>
            <a:r>
              <a:rPr lang="en-US" dirty="0"/>
              <a:t>What type of data is it?</a:t>
            </a:r>
          </a:p>
          <a:p>
            <a:pPr lvl="1"/>
            <a:endParaRPr lang="en-US" dirty="0"/>
          </a:p>
          <a:p>
            <a:r>
              <a:rPr lang="en-US" dirty="0"/>
              <a:t>When you create a variable, you give it a name</a:t>
            </a:r>
          </a:p>
          <a:p>
            <a:r>
              <a:rPr lang="en-US" dirty="0"/>
              <a:t>And, you put some data it it </a:t>
            </a:r>
          </a:p>
          <a:p>
            <a:r>
              <a:rPr lang="en-US" dirty="0"/>
              <a:t>And then Python will figure out what type of data you put in the variable, and make a note of the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8CA79-121B-0C4F-A5D1-8CA3A42A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32" y="4352086"/>
            <a:ext cx="5228242" cy="802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BDB26-49F8-974E-BFD4-9E5C0ACEE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31" y="2321426"/>
            <a:ext cx="4875885" cy="802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0BD9B-63A8-5640-AEB3-30595A92C8A9}"/>
              </a:ext>
            </a:extLst>
          </p:cNvPr>
          <p:cNvSpPr txBox="1"/>
          <p:nvPr/>
        </p:nvSpPr>
        <p:spPr>
          <a:xfrm>
            <a:off x="6383867" y="5306334"/>
            <a:ext cx="42359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variable name is </a:t>
            </a:r>
            <a:r>
              <a:rPr lang="en-US" sz="2200" b="1" dirty="0" err="1"/>
              <a:t>credit_card_type</a:t>
            </a:r>
            <a:r>
              <a:rPr lang="en-US" sz="2200" dirty="0"/>
              <a:t>_</a:t>
            </a:r>
          </a:p>
          <a:p>
            <a:r>
              <a:rPr lang="en-US" sz="2200" dirty="0"/>
              <a:t>data stored is </a:t>
            </a:r>
            <a:r>
              <a:rPr lang="en-US" sz="2200" b="1" dirty="0"/>
              <a:t>'Visa'</a:t>
            </a:r>
          </a:p>
          <a:p>
            <a:r>
              <a:rPr lang="en-US" sz="2200" dirty="0"/>
              <a:t>Data type is </a:t>
            </a:r>
            <a:r>
              <a:rPr lang="en-US" sz="2200" b="1" dirty="0"/>
              <a:t>string</a:t>
            </a:r>
            <a:r>
              <a:rPr lang="en-US" sz="2200" dirty="0"/>
              <a:t> (text)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BEE87-7D47-354E-A6B8-3C4D52ED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32" y="350137"/>
            <a:ext cx="4875885" cy="700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D2E65-32C8-574C-AA97-4FE6C66B7897}"/>
              </a:ext>
            </a:extLst>
          </p:cNvPr>
          <p:cNvSpPr txBox="1"/>
          <p:nvPr/>
        </p:nvSpPr>
        <p:spPr>
          <a:xfrm>
            <a:off x="6383866" y="3166492"/>
            <a:ext cx="42273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variable name is </a:t>
            </a:r>
            <a:r>
              <a:rPr lang="en-US" sz="2200" b="1" dirty="0" err="1"/>
              <a:t>textbook_price</a:t>
            </a:r>
            <a:endParaRPr lang="en-US" sz="2200" b="1" dirty="0"/>
          </a:p>
          <a:p>
            <a:r>
              <a:rPr lang="en-US" sz="2200" dirty="0"/>
              <a:t>data stored is </a:t>
            </a:r>
            <a:r>
              <a:rPr lang="en-US" sz="2200" b="1" dirty="0"/>
              <a:t>0.00</a:t>
            </a:r>
          </a:p>
          <a:p>
            <a:r>
              <a:rPr lang="en-US" sz="2200" dirty="0"/>
              <a:t>Data type is </a:t>
            </a:r>
            <a:r>
              <a:rPr lang="en-US" sz="2200" b="1" dirty="0"/>
              <a:t>floating point number</a:t>
            </a:r>
            <a:r>
              <a:rPr lang="en-US" sz="2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5CC1E-81C4-EB40-9260-9F3FF37FD970}"/>
              </a:ext>
            </a:extLst>
          </p:cNvPr>
          <p:cNvSpPr txBox="1"/>
          <p:nvPr/>
        </p:nvSpPr>
        <p:spPr>
          <a:xfrm>
            <a:off x="6383867" y="1158085"/>
            <a:ext cx="41646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variable name is </a:t>
            </a:r>
            <a:r>
              <a:rPr lang="en-US" sz="2200" dirty="0" err="1"/>
              <a:t>st</a:t>
            </a:r>
            <a:r>
              <a:rPr lang="en-US" sz="2200" b="1" dirty="0" err="1"/>
              <a:t>udents_in_class</a:t>
            </a:r>
            <a:endParaRPr lang="en-US" sz="2200" dirty="0"/>
          </a:p>
          <a:p>
            <a:r>
              <a:rPr lang="en-US" sz="2200" dirty="0"/>
              <a:t>data stored is </a:t>
            </a:r>
            <a:r>
              <a:rPr lang="en-US" sz="2200" b="1" dirty="0"/>
              <a:t>21</a:t>
            </a:r>
          </a:p>
          <a:p>
            <a:r>
              <a:rPr lang="en-US" sz="2200" dirty="0"/>
              <a:t>Data type is </a:t>
            </a:r>
            <a:r>
              <a:rPr lang="en-US" sz="2200" b="1" dirty="0"/>
              <a:t>integer number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368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AE00-4771-9040-B3F7-27259AFB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34467" cy="1325563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BE34-3173-364D-ACA0-58348CDA3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900" dirty="0"/>
              <a:t>Many different types, but three of the most common are</a:t>
            </a:r>
          </a:p>
          <a:p>
            <a:pPr lvl="1"/>
            <a:endParaRPr lang="en-US" b="1" dirty="0"/>
          </a:p>
          <a:p>
            <a:pPr lvl="1"/>
            <a:r>
              <a:rPr lang="en-US" sz="3200" b="1" dirty="0"/>
              <a:t>string</a:t>
            </a:r>
            <a:r>
              <a:rPr lang="en-US" sz="3200" dirty="0"/>
              <a:t>, for storing text data</a:t>
            </a:r>
          </a:p>
          <a:p>
            <a:pPr lvl="1"/>
            <a:endParaRPr lang="en-US" sz="3200" dirty="0"/>
          </a:p>
          <a:p>
            <a:pPr lvl="1"/>
            <a:r>
              <a:rPr lang="en-US" sz="3200" b="1" dirty="0"/>
              <a:t>integer </a:t>
            </a:r>
            <a:r>
              <a:rPr lang="en-US" sz="3200" dirty="0"/>
              <a:t>(whole) numbers</a:t>
            </a:r>
          </a:p>
          <a:p>
            <a:pPr lvl="1"/>
            <a:endParaRPr lang="en-US" sz="3200" b="1" dirty="0"/>
          </a:p>
          <a:p>
            <a:pPr lvl="1"/>
            <a:r>
              <a:rPr lang="en-US" sz="3200" b="1" dirty="0"/>
              <a:t>floating point </a:t>
            </a:r>
            <a:r>
              <a:rPr lang="en-US" sz="3200" dirty="0"/>
              <a:t>(with decimal places) numbers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B06E8-E41D-A948-A562-CD152133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30" y="1104507"/>
            <a:ext cx="5228242" cy="802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44D16-800E-AD49-AD07-6FC728E7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08" y="5775594"/>
            <a:ext cx="4875885" cy="802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046DC-304E-CC42-A753-C21AF45E4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30" y="2606426"/>
            <a:ext cx="4875885" cy="700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D0360-E2E2-6541-BC09-D73957C8A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530" y="3488852"/>
            <a:ext cx="3115737" cy="778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7637E2-77FB-684F-9424-F9B6C7F45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927" y="408846"/>
            <a:ext cx="6861436" cy="539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45516-5AAA-2443-98B4-944FCD67C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988" y="4814960"/>
            <a:ext cx="3858834" cy="77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5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5160-E6E9-914F-8567-1B5B15DD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76A06-EC2F-9D4B-91C7-4472A4C35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4867" cy="4351338"/>
          </a:xfrm>
        </p:spPr>
        <p:txBody>
          <a:bodyPr/>
          <a:lstStyle/>
          <a:p>
            <a:r>
              <a:rPr lang="en-US" dirty="0"/>
              <a:t>Variable names have rules - they must be all one word</a:t>
            </a:r>
          </a:p>
          <a:p>
            <a:r>
              <a:rPr lang="en-US" dirty="0"/>
              <a:t>Variable names are made of letters</a:t>
            </a:r>
          </a:p>
          <a:p>
            <a:r>
              <a:rPr lang="en-US" dirty="0"/>
              <a:t>Can't start with a number, but can contain numbers</a:t>
            </a:r>
          </a:p>
          <a:p>
            <a:r>
              <a:rPr lang="en-US" dirty="0"/>
              <a:t>Can't use most symbols, except underscore _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943DB-2332-1445-ABD1-3F1FAFF49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981" y="4474104"/>
            <a:ext cx="3778819" cy="1335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441D3D-4C8C-6B44-B87A-75AC50AE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44" y="1825625"/>
            <a:ext cx="4911892" cy="116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3DF98-0A93-9743-908F-CB464F8A9648}"/>
              </a:ext>
            </a:extLst>
          </p:cNvPr>
          <p:cNvSpPr txBox="1"/>
          <p:nvPr/>
        </p:nvSpPr>
        <p:spPr>
          <a:xfrm>
            <a:off x="8030854" y="613099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is 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students in class </a:t>
            </a:r>
          </a:p>
          <a:p>
            <a:r>
              <a:rPr lang="en-US" sz="2400" dirty="0"/>
              <a:t>not a valid name?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E4F1D-398C-FC47-9A1F-8D08A9BF7B0A}"/>
              </a:ext>
            </a:extLst>
          </p:cNvPr>
          <p:cNvSpPr txBox="1"/>
          <p:nvPr/>
        </p:nvSpPr>
        <p:spPr>
          <a:xfrm>
            <a:off x="7574981" y="3585795"/>
            <a:ext cx="3885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isn't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1car</a:t>
            </a:r>
            <a:r>
              <a:rPr lang="en-US" sz="2400" dirty="0"/>
              <a:t> a valid name?</a:t>
            </a:r>
          </a:p>
          <a:p>
            <a:r>
              <a:rPr lang="en-US" sz="2400" dirty="0"/>
              <a:t>Is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car1</a:t>
            </a:r>
            <a:r>
              <a:rPr lang="en-US" sz="2400" dirty="0"/>
              <a:t> a valid name?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8241E-1AB7-FF40-9227-A96C15BD6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34" y="5158845"/>
            <a:ext cx="3144488" cy="13435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6B749D-FA60-4E49-8DCA-5E298B5AB895}"/>
              </a:ext>
            </a:extLst>
          </p:cNvPr>
          <p:cNvSpPr txBox="1"/>
          <p:nvPr/>
        </p:nvSpPr>
        <p:spPr>
          <a:xfrm>
            <a:off x="4139322" y="5171043"/>
            <a:ext cx="1947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What's wrong with these names?</a:t>
            </a:r>
          </a:p>
        </p:txBody>
      </p:sp>
    </p:spTree>
    <p:extLst>
      <p:ext uri="{BB962C8B-B14F-4D97-AF65-F5344CB8AC3E}">
        <p14:creationId xmlns:p14="http://schemas.microsoft.com/office/powerpoint/2010/main" val="39994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5160-E6E9-914F-8567-1B5B15DD9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51"/>
            <a:ext cx="10515600" cy="1325563"/>
          </a:xfrm>
        </p:spPr>
        <p:txBody>
          <a:bodyPr/>
          <a:lstStyle/>
          <a:p>
            <a:r>
              <a:rPr lang="en-US" dirty="0"/>
              <a:t>Rules for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76A06-EC2F-9D4B-91C7-4472A4C35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98" y="1212104"/>
            <a:ext cx="11161670" cy="5158264"/>
          </a:xfrm>
        </p:spPr>
        <p:txBody>
          <a:bodyPr>
            <a:normAutofit/>
          </a:bodyPr>
          <a:lstStyle/>
          <a:p>
            <a:r>
              <a:rPr lang="en-US" dirty="0"/>
              <a:t>Symbols are not allowed, except underscore _ </a:t>
            </a:r>
          </a:p>
          <a:p>
            <a:r>
              <a:rPr lang="en-US" dirty="0"/>
              <a:t>Using _ in names helps readability if your variable name is more than one word</a:t>
            </a:r>
          </a:p>
          <a:p>
            <a:r>
              <a:rPr lang="en-US" dirty="0"/>
              <a:t>Descriptive variable names are a good idea, to help understand a program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use uppercase letters, but Python programmers usually prefer lowercase for variable names. Later we'll see some examples where uppercase letters are used in names. This is a valid variable name, but recommend sticking to all lowercase.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ADA06-0D95-BE41-A6F1-17AD3C2E3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85" y="3099318"/>
            <a:ext cx="6375295" cy="1181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03ECB-5089-024B-8E2E-3F156C93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309" y="6221763"/>
            <a:ext cx="6037383" cy="5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9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AE00-4771-9040-B3F7-27259AFB3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(text)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BE34-3173-364D-ACA0-58348CDA3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80786" cy="29665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Text data is called </a:t>
            </a:r>
            <a:r>
              <a:rPr lang="en-US" b="1" dirty="0"/>
              <a:t>string</a:t>
            </a:r>
            <a:r>
              <a:rPr lang="en-US" dirty="0"/>
              <a:t> data in programming</a:t>
            </a:r>
          </a:p>
          <a:p>
            <a:r>
              <a:rPr lang="en-US" dirty="0"/>
              <a:t>String data in your program must be quoted </a:t>
            </a:r>
          </a:p>
          <a:p>
            <a:r>
              <a:rPr lang="en-US" dirty="0"/>
              <a:t>So Python can tell what's a variable name, and what's the text to store in the variable</a:t>
            </a:r>
          </a:p>
          <a:p>
            <a:r>
              <a:rPr lang="en-US" dirty="0"/>
              <a:t>You can use single quotes or double quotes, but don't mix single and double quotes. Single quotes are much more common</a:t>
            </a:r>
          </a:p>
          <a:p>
            <a:r>
              <a:rPr lang="en-US" dirty="0"/>
              <a:t>You can put almost any characters in a String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A5A91-AA49-8E49-8272-A4599B4B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602" y="504106"/>
            <a:ext cx="5240867" cy="772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2E413-B1DB-1F4B-BA29-2925612F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228" y="5926016"/>
            <a:ext cx="7521509" cy="702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F4861-013F-2640-A3B5-A9E4309F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" y="4927070"/>
            <a:ext cx="8818190" cy="6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4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ED03-BADC-A547-8F4E-E64640BA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CCCD-5035-5844-97DD-F0E019A1D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PyCharm, in the </a:t>
            </a:r>
            <a:r>
              <a:rPr lang="en-US" dirty="0" err="1"/>
              <a:t>variables.py</a:t>
            </a:r>
            <a:r>
              <a:rPr lang="en-US" dirty="0"/>
              <a:t> file you created, type the following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school = 'Minneapolis College'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A4C1B-8A19-AE40-81A2-A24308E0461C}"/>
              </a:ext>
            </a:extLst>
          </p:cNvPr>
          <p:cNvSpPr txBox="1"/>
          <p:nvPr/>
        </p:nvSpPr>
        <p:spPr>
          <a:xfrm>
            <a:off x="518710" y="3264912"/>
            <a:ext cx="36236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telling Python to create a variable called </a:t>
            </a:r>
            <a:r>
              <a:rPr lang="en-US" sz="2400" b="1" dirty="0"/>
              <a:t>school</a:t>
            </a:r>
          </a:p>
          <a:p>
            <a:r>
              <a:rPr lang="en-US" sz="2400" dirty="0"/>
              <a:t>And, to store the </a:t>
            </a:r>
            <a:r>
              <a:rPr lang="en-US" sz="2400" b="1" dirty="0"/>
              <a:t>string</a:t>
            </a:r>
            <a:r>
              <a:rPr lang="en-US" sz="2400" dirty="0"/>
              <a:t> data </a:t>
            </a:r>
            <a:r>
              <a:rPr lang="en-US" sz="2400" b="1" dirty="0"/>
              <a:t>'Minneapolis College'</a:t>
            </a:r>
          </a:p>
          <a:p>
            <a:endParaRPr lang="en-US" sz="2400" b="1" dirty="0"/>
          </a:p>
          <a:p>
            <a:r>
              <a:rPr lang="en-US" sz="2400" dirty="0"/>
              <a:t>But, nothing else happens in the program!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BAE50-70B4-AD4B-8E86-A6F7BB7B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034" y="3118000"/>
            <a:ext cx="7597966" cy="33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52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935D-4DCD-BB44-9C1A-81E9EE16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do something with the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BFEC-5FE9-0348-A0A4-9B4F0B6D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your program to this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school = 'Minneapolis College'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print(school)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62921-9883-854D-854D-BB887199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66" y="3158083"/>
            <a:ext cx="8363868" cy="37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27BB-3E32-F941-BB02-9E671ECE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7" y="365125"/>
            <a:ext cx="4792133" cy="1325563"/>
          </a:xfrm>
        </p:spPr>
        <p:txBody>
          <a:bodyPr/>
          <a:lstStyle/>
          <a:p>
            <a:r>
              <a:rPr lang="en-US" dirty="0"/>
              <a:t>Run your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9F071-AC46-AE4F-B4DE-7173220DD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067" y="1890713"/>
            <a:ext cx="4191000" cy="4351338"/>
          </a:xfrm>
        </p:spPr>
        <p:txBody>
          <a:bodyPr/>
          <a:lstStyle/>
          <a:p>
            <a:r>
              <a:rPr lang="en-US" dirty="0"/>
              <a:t>Right-click in the editor, and select </a:t>
            </a:r>
            <a:r>
              <a:rPr lang="en-US" b="1" dirty="0"/>
              <a:t>Run 'variables'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AF7B1-846D-0A41-9FA2-97BA40F3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5100"/>
            <a:ext cx="68453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0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PyCharm, run the hello program we wrote last time, verify you have everything ready to write and run Python code</a:t>
            </a:r>
          </a:p>
        </p:txBody>
      </p:sp>
    </p:spTree>
    <p:extLst>
      <p:ext uri="{BB962C8B-B14F-4D97-AF65-F5344CB8AC3E}">
        <p14:creationId xmlns:p14="http://schemas.microsoft.com/office/powerpoint/2010/main" val="3351703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0A7DA8-672D-3D4B-B465-76919464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190" y="1466152"/>
            <a:ext cx="7863442" cy="4740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76013-58CC-A546-BC57-4BA91F12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your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F7FE-A600-0E43-B62A-30343BAF3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10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Expected output</a:t>
            </a:r>
          </a:p>
          <a:p>
            <a:r>
              <a:rPr lang="en-US" dirty="0"/>
              <a:t>Program should print (display) </a:t>
            </a:r>
            <a:r>
              <a:rPr lang="en-US" b="1" dirty="0"/>
              <a:t>Minneapolis College</a:t>
            </a:r>
          </a:p>
          <a:p>
            <a:endParaRPr lang="en-US" b="1" dirty="0"/>
          </a:p>
          <a:p>
            <a:r>
              <a:rPr lang="en-US" b="1" dirty="0"/>
              <a:t>Errors? Prints something else? </a:t>
            </a:r>
          </a:p>
          <a:p>
            <a:r>
              <a:rPr lang="en-US" b="1" dirty="0"/>
              <a:t>Check your code</a:t>
            </a:r>
          </a:p>
          <a:p>
            <a:r>
              <a:rPr lang="en-US" b="1" dirty="0"/>
              <a:t>Ask for help if you can't figure it out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23C6B9-DD5B-5143-A559-4E935A16968F}"/>
              </a:ext>
            </a:extLst>
          </p:cNvPr>
          <p:cNvCxnSpPr>
            <a:cxnSpLocks/>
          </p:cNvCxnSpPr>
          <p:nvPr/>
        </p:nvCxnSpPr>
        <p:spPr>
          <a:xfrm flipV="1">
            <a:off x="3537027" y="4597303"/>
            <a:ext cx="1339635" cy="7064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960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25C0-C0E2-7341-8443-CCB7047A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run a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50F6-3E6D-5941-9B02-61D7BE255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interpreter starts to read your program file, line by line</a:t>
            </a:r>
          </a:p>
          <a:p>
            <a:r>
              <a:rPr lang="en-US" dirty="0"/>
              <a:t>For each line:</a:t>
            </a:r>
          </a:p>
          <a:p>
            <a:pPr lvl="1"/>
            <a:r>
              <a:rPr lang="en-US" dirty="0"/>
              <a:t>It reads the line</a:t>
            </a:r>
          </a:p>
          <a:p>
            <a:pPr lvl="1"/>
            <a:r>
              <a:rPr lang="en-US" dirty="0"/>
              <a:t>It tries to figure out what the line means</a:t>
            </a:r>
          </a:p>
          <a:p>
            <a:pPr lvl="1"/>
            <a:r>
              <a:rPr lang="en-US" dirty="0"/>
              <a:t>Then, carries out the instruction from that line</a:t>
            </a:r>
          </a:p>
          <a:p>
            <a:r>
              <a:rPr lang="en-US" dirty="0"/>
              <a:t>Repeat for each line in the program, until the end of the file</a:t>
            </a:r>
          </a:p>
        </p:txBody>
      </p:sp>
    </p:spTree>
    <p:extLst>
      <p:ext uri="{BB962C8B-B14F-4D97-AF65-F5344CB8AC3E}">
        <p14:creationId xmlns:p14="http://schemas.microsoft.com/office/powerpoint/2010/main" val="353999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25C0-C0E2-7341-8443-CCB7047A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run a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50F6-3E6D-5941-9B02-61D7BE255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interpreter starts to read your program file, line by line</a:t>
            </a:r>
          </a:p>
          <a:p>
            <a:r>
              <a:rPr lang="en-US" dirty="0"/>
              <a:t>For each line:</a:t>
            </a:r>
          </a:p>
          <a:p>
            <a:pPr lvl="1"/>
            <a:r>
              <a:rPr lang="en-US" dirty="0"/>
              <a:t>It reads the line</a:t>
            </a:r>
          </a:p>
          <a:p>
            <a:pPr lvl="1"/>
            <a:r>
              <a:rPr lang="en-US" dirty="0"/>
              <a:t>It tries to figure out what the line means</a:t>
            </a:r>
          </a:p>
          <a:p>
            <a:pPr lvl="1"/>
            <a:r>
              <a:rPr lang="en-US" dirty="0"/>
              <a:t>Then, carries out the instruction from that line</a:t>
            </a:r>
          </a:p>
          <a:p>
            <a:r>
              <a:rPr lang="en-US" dirty="0"/>
              <a:t>Repeat for each line in the program, until the end of the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9D303-AFF3-3547-A4DF-4DCFAC94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5139801"/>
            <a:ext cx="1270000" cy="134276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7896ECF-37D3-854C-90E8-A18EF646AD60}"/>
              </a:ext>
            </a:extLst>
          </p:cNvPr>
          <p:cNvSpPr/>
          <p:nvPr/>
        </p:nvSpPr>
        <p:spPr>
          <a:xfrm>
            <a:off x="2609884" y="4685214"/>
            <a:ext cx="2642988" cy="1125967"/>
          </a:xfrm>
          <a:prstGeom prst="wedgeRoundRectCallout">
            <a:avLst>
              <a:gd name="adj1" fmla="val -72389"/>
              <a:gd name="adj2" fmla="val 405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I'm the Python interpreter. I run your code</a:t>
            </a:r>
          </a:p>
        </p:txBody>
      </p:sp>
    </p:spTree>
    <p:extLst>
      <p:ext uri="{BB962C8B-B14F-4D97-AF65-F5344CB8AC3E}">
        <p14:creationId xmlns:p14="http://schemas.microsoft.com/office/powerpoint/2010/main" val="646046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29D303-AFF3-3547-A4DF-4DCFAC94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4" y="622202"/>
            <a:ext cx="1270000" cy="1342760"/>
          </a:xfrm>
          <a:prstGeom prst="rect">
            <a:avLst/>
          </a:prstGeo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DC9C1367-3F22-FA42-92D4-CA47FFDAF29E}"/>
              </a:ext>
            </a:extLst>
          </p:cNvPr>
          <p:cNvSpPr/>
          <p:nvPr/>
        </p:nvSpPr>
        <p:spPr>
          <a:xfrm>
            <a:off x="2209800" y="273872"/>
            <a:ext cx="4995334" cy="1205314"/>
          </a:xfrm>
          <a:prstGeom prst="cloudCallout">
            <a:avLst>
              <a:gd name="adj1" fmla="val -61850"/>
              <a:gd name="adj2" fmla="val -35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first line is  </a:t>
            </a:r>
          </a:p>
          <a:p>
            <a:pPr algn="ctr"/>
            <a:r>
              <a:rPr lang="en-US" b="1" dirty="0"/>
              <a:t>school = 'Minneapolis College'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0AD695-13AD-7F42-B785-85C79CE0EF3B}"/>
              </a:ext>
            </a:extLst>
          </p:cNvPr>
          <p:cNvGrpSpPr/>
          <p:nvPr/>
        </p:nvGrpSpPr>
        <p:grpSpPr>
          <a:xfrm>
            <a:off x="635001" y="1721847"/>
            <a:ext cx="6358465" cy="2076440"/>
            <a:chOff x="5892801" y="2585447"/>
            <a:chExt cx="6358465" cy="20764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0C2DB8-37E9-7E40-AD85-6F43008E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2801" y="3319127"/>
              <a:ext cx="1270000" cy="1342760"/>
            </a:xfrm>
            <a:prstGeom prst="rect">
              <a:avLst/>
            </a:prstGeom>
          </p:spPr>
        </p:pic>
        <p:sp>
          <p:nvSpPr>
            <p:cNvPr id="7" name="Cloud Callout 6">
              <a:extLst>
                <a:ext uri="{FF2B5EF4-FFF2-40B4-BE49-F238E27FC236}">
                  <a16:creationId xmlns:a16="http://schemas.microsoft.com/office/drawing/2014/main" id="{34542E85-1922-F84E-B5C1-7C78A68204C1}"/>
                </a:ext>
              </a:extLst>
            </p:cNvPr>
            <p:cNvSpPr/>
            <p:nvPr/>
          </p:nvSpPr>
          <p:spPr>
            <a:xfrm>
              <a:off x="7467599" y="2585447"/>
              <a:ext cx="4783667" cy="1593791"/>
            </a:xfrm>
            <a:prstGeom prst="cloudCallout">
              <a:avLst>
                <a:gd name="adj1" fmla="val -64534"/>
                <a:gd name="adj2" fmla="val -15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need to create a string variable called </a:t>
              </a:r>
              <a:r>
                <a:rPr lang="en-US" b="1" dirty="0"/>
                <a:t>school</a:t>
              </a:r>
              <a:r>
                <a:rPr lang="en-US" dirty="0"/>
                <a:t>, and store 'Minneapolis College' in it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8F739-690D-8846-9056-42784A010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4" y="4916732"/>
            <a:ext cx="1270000" cy="1342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3D987B-0369-D94B-BCFD-8B38A7921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123" y="4250268"/>
            <a:ext cx="3181572" cy="2397196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48D2CF6-438D-2341-9362-4808F4C59175}"/>
              </a:ext>
            </a:extLst>
          </p:cNvPr>
          <p:cNvSpPr/>
          <p:nvPr/>
        </p:nvSpPr>
        <p:spPr>
          <a:xfrm>
            <a:off x="2368627" y="4013834"/>
            <a:ext cx="4150707" cy="1186178"/>
          </a:xfrm>
          <a:prstGeom prst="wedgeRoundRectCallout">
            <a:avLst>
              <a:gd name="adj1" fmla="val -61744"/>
              <a:gd name="adj2" fmla="val 468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Hey, memory! Make a variable called </a:t>
            </a:r>
            <a:r>
              <a:rPr lang="en-US" b="1" dirty="0"/>
              <a:t>school</a:t>
            </a:r>
            <a:r>
              <a:rPr lang="en-US" dirty="0"/>
              <a:t> that can store strings. Put  'Minneapolis College' in it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13F889A1-07A1-C442-BC4C-C6AE5C871E00}"/>
              </a:ext>
            </a:extLst>
          </p:cNvPr>
          <p:cNvSpPr/>
          <p:nvPr/>
        </p:nvSpPr>
        <p:spPr>
          <a:xfrm>
            <a:off x="7551176" y="3208277"/>
            <a:ext cx="1464733" cy="593952"/>
          </a:xfrm>
          <a:prstGeom prst="wedgeRoundRectCallout">
            <a:avLst>
              <a:gd name="adj1" fmla="val -9995"/>
              <a:gd name="adj2" fmla="val 185123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OK!</a:t>
            </a:r>
          </a:p>
        </p:txBody>
      </p:sp>
      <p:sp>
        <p:nvSpPr>
          <p:cNvPr id="20" name="Cloud Callout 19">
            <a:extLst>
              <a:ext uri="{FF2B5EF4-FFF2-40B4-BE49-F238E27FC236}">
                <a16:creationId xmlns:a16="http://schemas.microsoft.com/office/drawing/2014/main" id="{6B9B454B-74EF-E440-86B0-40F0B6095F98}"/>
              </a:ext>
            </a:extLst>
          </p:cNvPr>
          <p:cNvSpPr/>
          <p:nvPr/>
        </p:nvSpPr>
        <p:spPr>
          <a:xfrm>
            <a:off x="9245600" y="2099734"/>
            <a:ext cx="2946400" cy="1557092"/>
          </a:xfrm>
          <a:prstGeom prst="cloudCallout">
            <a:avLst>
              <a:gd name="adj1" fmla="val -40360"/>
              <a:gd name="adj2" fmla="val 158954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school (string) = 'Minneapolis College'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C6BB45-EEC9-C544-BE02-A1DD855CCE7D}"/>
              </a:ext>
            </a:extLst>
          </p:cNvPr>
          <p:cNvSpPr txBox="1"/>
          <p:nvPr/>
        </p:nvSpPr>
        <p:spPr>
          <a:xfrm>
            <a:off x="7643623" y="6074826"/>
            <a:ext cx="988925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4138981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29D303-AFF3-3547-A4DF-4DCFAC94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2" y="605269"/>
            <a:ext cx="1270000" cy="1342760"/>
          </a:xfrm>
          <a:prstGeom prst="rect">
            <a:avLst/>
          </a:prstGeo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DC9C1367-3F22-FA42-92D4-CA47FFDAF29E}"/>
              </a:ext>
            </a:extLst>
          </p:cNvPr>
          <p:cNvSpPr/>
          <p:nvPr/>
        </p:nvSpPr>
        <p:spPr>
          <a:xfrm>
            <a:off x="2209800" y="273872"/>
            <a:ext cx="4995334" cy="1205314"/>
          </a:xfrm>
          <a:prstGeom prst="cloudCallout">
            <a:avLst>
              <a:gd name="adj1" fmla="val -61850"/>
              <a:gd name="adj2" fmla="val -35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next line is  </a:t>
            </a:r>
          </a:p>
          <a:p>
            <a:pPr algn="ctr"/>
            <a:r>
              <a:rPr lang="en-US" b="1" dirty="0"/>
              <a:t>print(school)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0AD695-13AD-7F42-B785-85C79CE0EF3B}"/>
              </a:ext>
            </a:extLst>
          </p:cNvPr>
          <p:cNvGrpSpPr/>
          <p:nvPr/>
        </p:nvGrpSpPr>
        <p:grpSpPr>
          <a:xfrm>
            <a:off x="457989" y="1721847"/>
            <a:ext cx="6535477" cy="2054063"/>
            <a:chOff x="5715789" y="2585447"/>
            <a:chExt cx="6535477" cy="20540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0C2DB8-37E9-7E40-AD85-6F43008E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789" y="3296750"/>
              <a:ext cx="1270000" cy="1342760"/>
            </a:xfrm>
            <a:prstGeom prst="rect">
              <a:avLst/>
            </a:prstGeom>
          </p:spPr>
        </p:pic>
        <p:sp>
          <p:nvSpPr>
            <p:cNvPr id="7" name="Cloud Callout 6">
              <a:extLst>
                <a:ext uri="{FF2B5EF4-FFF2-40B4-BE49-F238E27FC236}">
                  <a16:creationId xmlns:a16="http://schemas.microsoft.com/office/drawing/2014/main" id="{34542E85-1922-F84E-B5C1-7C78A68204C1}"/>
                </a:ext>
              </a:extLst>
            </p:cNvPr>
            <p:cNvSpPr/>
            <p:nvPr/>
          </p:nvSpPr>
          <p:spPr>
            <a:xfrm>
              <a:off x="7467599" y="2585447"/>
              <a:ext cx="4783667" cy="1593791"/>
            </a:xfrm>
            <a:prstGeom prst="cloudCallout">
              <a:avLst>
                <a:gd name="adj1" fmla="val -64888"/>
                <a:gd name="adj2" fmla="val -12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need to check the memory for a variable called </a:t>
              </a:r>
              <a:r>
                <a:rPr lang="en-US" b="1" dirty="0"/>
                <a:t>school</a:t>
              </a:r>
              <a:r>
                <a:rPr lang="en-US" dirty="0"/>
                <a:t>, get the data stored in it, and print it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8F739-690D-8846-9056-42784A010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1" y="4106106"/>
            <a:ext cx="1270000" cy="1342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3D987B-0369-D94B-BCFD-8B38A7921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567" y="3128249"/>
            <a:ext cx="2615113" cy="1970390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48D2CF6-438D-2341-9362-4808F4C59175}"/>
              </a:ext>
            </a:extLst>
          </p:cNvPr>
          <p:cNvSpPr/>
          <p:nvPr/>
        </p:nvSpPr>
        <p:spPr>
          <a:xfrm>
            <a:off x="2652735" y="3513017"/>
            <a:ext cx="4150707" cy="1186178"/>
          </a:xfrm>
          <a:prstGeom prst="wedgeRoundRectCallout">
            <a:avLst>
              <a:gd name="adj1" fmla="val -69087"/>
              <a:gd name="adj2" fmla="val 35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Hey, memory!  Have you got a variable called </a:t>
            </a:r>
            <a:r>
              <a:rPr lang="en-US" b="1" dirty="0"/>
              <a:t>school</a:t>
            </a:r>
            <a:r>
              <a:rPr lang="en-US" dirty="0"/>
              <a:t>? What's in it?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13F889A1-07A1-C442-BC4C-C6AE5C871E00}"/>
              </a:ext>
            </a:extLst>
          </p:cNvPr>
          <p:cNvSpPr/>
          <p:nvPr/>
        </p:nvSpPr>
        <p:spPr>
          <a:xfrm>
            <a:off x="6993466" y="3128249"/>
            <a:ext cx="3522134" cy="647661"/>
          </a:xfrm>
          <a:prstGeom prst="wedgeRoundRectCallout">
            <a:avLst>
              <a:gd name="adj1" fmla="val 37914"/>
              <a:gd name="adj2" fmla="val 9991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Yes! </a:t>
            </a:r>
          </a:p>
          <a:p>
            <a:pPr algn="ctr"/>
            <a:r>
              <a:rPr lang="en-US" dirty="0"/>
              <a:t>school = "Minneapolis College"</a:t>
            </a:r>
          </a:p>
        </p:txBody>
      </p:sp>
      <p:sp>
        <p:nvSpPr>
          <p:cNvPr id="20" name="Cloud Callout 19">
            <a:extLst>
              <a:ext uri="{FF2B5EF4-FFF2-40B4-BE49-F238E27FC236}">
                <a16:creationId xmlns:a16="http://schemas.microsoft.com/office/drawing/2014/main" id="{6B9B454B-74EF-E440-86B0-40F0B6095F98}"/>
              </a:ext>
            </a:extLst>
          </p:cNvPr>
          <p:cNvSpPr/>
          <p:nvPr/>
        </p:nvSpPr>
        <p:spPr>
          <a:xfrm>
            <a:off x="8998801" y="1276649"/>
            <a:ext cx="2860644" cy="1302498"/>
          </a:xfrm>
          <a:prstGeom prst="cloudCallout">
            <a:avLst>
              <a:gd name="adj1" fmla="val 18243"/>
              <a:gd name="adj2" fmla="val 130716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school (string) = 'Minneapolis College'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4D7CFE-E0BD-D340-82D4-6380D32B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1" y="5501916"/>
            <a:ext cx="1270000" cy="1342760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B7B4237E-7909-3347-93E7-A9AF83AB44DA}"/>
              </a:ext>
            </a:extLst>
          </p:cNvPr>
          <p:cNvSpPr/>
          <p:nvPr/>
        </p:nvSpPr>
        <p:spPr>
          <a:xfrm>
            <a:off x="2652735" y="5052989"/>
            <a:ext cx="4150707" cy="1186178"/>
          </a:xfrm>
          <a:prstGeom prst="wedgeRoundRectCallout">
            <a:avLst>
              <a:gd name="adj1" fmla="val -69087"/>
              <a:gd name="adj2" fmla="val 36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Hey, console!  Display these characters:</a:t>
            </a:r>
          </a:p>
          <a:p>
            <a:pPr algn="ctr"/>
            <a:r>
              <a:rPr lang="en-US" b="1" dirty="0"/>
              <a:t>Minneapolis College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523AB-307F-1945-9C4A-79E14E724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401" y="5761858"/>
            <a:ext cx="2844800" cy="91440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A031477-8095-3F42-86B3-875DC2505729}"/>
              </a:ext>
            </a:extLst>
          </p:cNvPr>
          <p:cNvSpPr/>
          <p:nvPr/>
        </p:nvSpPr>
        <p:spPr>
          <a:xfrm>
            <a:off x="10638692" y="5501916"/>
            <a:ext cx="1227390" cy="483117"/>
          </a:xfrm>
          <a:prstGeom prst="wedgeRoundRectCallout">
            <a:avLst>
              <a:gd name="adj1" fmla="val -64636"/>
              <a:gd name="adj2" fmla="val 48417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2BE1BE-3BB2-3547-A6F1-D3E6BCB7F7E6}"/>
              </a:ext>
            </a:extLst>
          </p:cNvPr>
          <p:cNvSpPr txBox="1"/>
          <p:nvPr/>
        </p:nvSpPr>
        <p:spPr>
          <a:xfrm>
            <a:off x="9121567" y="4598975"/>
            <a:ext cx="988925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2707043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29D303-AFF3-3547-A4DF-4DCFAC94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22" y="921792"/>
            <a:ext cx="1270000" cy="1342760"/>
          </a:xfrm>
          <a:prstGeom prst="rect">
            <a:avLst/>
          </a:prstGeo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DC9C1367-3F22-FA42-92D4-CA47FFDAF29E}"/>
              </a:ext>
            </a:extLst>
          </p:cNvPr>
          <p:cNvSpPr/>
          <p:nvPr/>
        </p:nvSpPr>
        <p:spPr>
          <a:xfrm>
            <a:off x="2895600" y="590395"/>
            <a:ext cx="4995334" cy="1205314"/>
          </a:xfrm>
          <a:prstGeom prst="cloudCallout">
            <a:avLst>
              <a:gd name="adj1" fmla="val -61850"/>
              <a:gd name="adj2" fmla="val -35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next line is...</a:t>
            </a:r>
          </a:p>
          <a:p>
            <a:pPr algn="ctr"/>
            <a:r>
              <a:rPr lang="en-US" dirty="0"/>
              <a:t>There's no more lines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0AD695-13AD-7F42-B785-85C79CE0EF3B}"/>
              </a:ext>
            </a:extLst>
          </p:cNvPr>
          <p:cNvGrpSpPr/>
          <p:nvPr/>
        </p:nvGrpSpPr>
        <p:grpSpPr>
          <a:xfrm>
            <a:off x="1143789" y="2038370"/>
            <a:ext cx="6535477" cy="2054063"/>
            <a:chOff x="5715789" y="2585447"/>
            <a:chExt cx="6535477" cy="20540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0C2DB8-37E9-7E40-AD85-6F43008E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789" y="3296750"/>
              <a:ext cx="1270000" cy="1342760"/>
            </a:xfrm>
            <a:prstGeom prst="rect">
              <a:avLst/>
            </a:prstGeom>
          </p:spPr>
        </p:pic>
        <p:sp>
          <p:nvSpPr>
            <p:cNvPr id="7" name="Cloud Callout 6">
              <a:extLst>
                <a:ext uri="{FF2B5EF4-FFF2-40B4-BE49-F238E27FC236}">
                  <a16:creationId xmlns:a16="http://schemas.microsoft.com/office/drawing/2014/main" id="{34542E85-1922-F84E-B5C1-7C78A68204C1}"/>
                </a:ext>
              </a:extLst>
            </p:cNvPr>
            <p:cNvSpPr/>
            <p:nvPr/>
          </p:nvSpPr>
          <p:spPr>
            <a:xfrm>
              <a:off x="7467599" y="2585447"/>
              <a:ext cx="4783667" cy="1593791"/>
            </a:xfrm>
            <a:prstGeom prst="cloudCallout">
              <a:avLst>
                <a:gd name="adj1" fmla="val -64888"/>
                <a:gd name="adj2" fmla="val -12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My job is done. Bye!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83F172B-9C72-5F4F-AE47-ADAB3D7B9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66" y="4581730"/>
            <a:ext cx="2615113" cy="1970390"/>
          </a:xfrm>
          <a:prstGeom prst="rect">
            <a:avLst/>
          </a:prstGeom>
        </p:spPr>
      </p:pic>
      <p:sp>
        <p:nvSpPr>
          <p:cNvPr id="22" name="Cloud Callout 21">
            <a:extLst>
              <a:ext uri="{FF2B5EF4-FFF2-40B4-BE49-F238E27FC236}">
                <a16:creationId xmlns:a16="http://schemas.microsoft.com/office/drawing/2014/main" id="{083BBEF0-6C81-D644-AFA2-AEE8835FBEDB}"/>
              </a:ext>
            </a:extLst>
          </p:cNvPr>
          <p:cNvSpPr/>
          <p:nvPr/>
        </p:nvSpPr>
        <p:spPr>
          <a:xfrm>
            <a:off x="8387862" y="2413607"/>
            <a:ext cx="3366075" cy="1678826"/>
          </a:xfrm>
          <a:prstGeom prst="cloudCallout">
            <a:avLst>
              <a:gd name="adj1" fmla="val -25117"/>
              <a:gd name="adj2" fmla="val 8777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is done, I'll delete all of the data I stored for the program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C1A10E-81E0-5D4D-B179-7C6E0E05A6C5}"/>
              </a:ext>
            </a:extLst>
          </p:cNvPr>
          <p:cNvSpPr txBox="1"/>
          <p:nvPr/>
        </p:nvSpPr>
        <p:spPr>
          <a:xfrm>
            <a:off x="7692292" y="6039657"/>
            <a:ext cx="988925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2264272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3070-F6B5-2547-B7EB-8607703E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155A-9452-6A49-98E4-5E1E40478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are created as the program runs </a:t>
            </a:r>
          </a:p>
          <a:p>
            <a:r>
              <a:rPr lang="en-US" dirty="0"/>
              <a:t>When the program ends, all data in the variables disappears</a:t>
            </a:r>
          </a:p>
          <a:p>
            <a:r>
              <a:rPr lang="en-US" dirty="0"/>
              <a:t>The data stored in memory is deleted when the Python program stops running your program </a:t>
            </a:r>
          </a:p>
          <a:p>
            <a:r>
              <a:rPr lang="en-US" dirty="0"/>
              <a:t>So when your program ends, all the data is gone</a:t>
            </a:r>
          </a:p>
          <a:p>
            <a:r>
              <a:rPr lang="en-US" dirty="0"/>
              <a:t> There are ways of storing data permanently, we'll look at some methods later in the semester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34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0B4F-2F5E-6548-BCC6-33F706F3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05"/>
            <a:ext cx="10515600" cy="1325563"/>
          </a:xfrm>
        </p:spPr>
        <p:txBody>
          <a:bodyPr/>
          <a:lstStyle/>
          <a:p>
            <a:r>
              <a:rPr lang="en-US" dirty="0"/>
              <a:t>Running 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916F-6787-5242-BAB7-BF33189C3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489"/>
            <a:ext cx="10515600" cy="4351338"/>
          </a:xfrm>
        </p:spPr>
        <p:txBody>
          <a:bodyPr/>
          <a:lstStyle/>
          <a:p>
            <a:r>
              <a:rPr lang="en-US" dirty="0"/>
              <a:t>Remember that Python reads one line at a time</a:t>
            </a:r>
          </a:p>
          <a:p>
            <a:r>
              <a:rPr lang="en-US" dirty="0"/>
              <a:t>And follows the instructions in order</a:t>
            </a:r>
          </a:p>
          <a:p>
            <a:r>
              <a:rPr lang="en-US" dirty="0"/>
              <a:t>What happens if the lines are swapped? Try it out, run your program</a:t>
            </a:r>
          </a:p>
          <a:p>
            <a:r>
              <a:rPr lang="en-US" dirty="0"/>
              <a:t>Put them back in order and make sure your program runs again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3047E-A75B-2A44-8AB0-9F0D93CA7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3" y="3563382"/>
            <a:ext cx="7161308" cy="138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D21B2-D330-0A44-B28B-BAA2EE6028D3}"/>
              </a:ext>
            </a:extLst>
          </p:cNvPr>
          <p:cNvSpPr txBox="1"/>
          <p:nvPr/>
        </p:nvSpPr>
        <p:spPr>
          <a:xfrm>
            <a:off x="7767977" y="3563382"/>
            <a:ext cx="418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See the red underline under school in the first line? PyCharm has recognized the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F57EF-20F9-7A43-A1B4-9A17FA65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3" y="5173025"/>
            <a:ext cx="7531100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A14A7F-D3C0-1C4B-8348-EEECBBE4889C}"/>
              </a:ext>
            </a:extLst>
          </p:cNvPr>
          <p:cNvSpPr txBox="1"/>
          <p:nvPr/>
        </p:nvSpPr>
        <p:spPr>
          <a:xfrm>
            <a:off x="7971794" y="5275328"/>
            <a:ext cx="3776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Running the program - error!</a:t>
            </a:r>
          </a:p>
          <a:p>
            <a:r>
              <a:rPr lang="en-US"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912052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CB99-CC0A-E24E-9CE4-D5B8691A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another string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6E77F-1753-1243-A725-A195667C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create another variable called </a:t>
            </a:r>
            <a:r>
              <a:rPr lang="en-US" b="1" dirty="0"/>
              <a:t>name</a:t>
            </a:r>
            <a:r>
              <a:rPr lang="en-US" dirty="0"/>
              <a:t> that stores your name?</a:t>
            </a:r>
          </a:p>
          <a:p>
            <a:r>
              <a:rPr lang="en-US" dirty="0"/>
              <a:t>For me, I'd write 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name = 'Clara'</a:t>
            </a:r>
          </a:p>
          <a:p>
            <a:r>
              <a:rPr lang="en-US" dirty="0"/>
              <a:t>Remember the quotes around the data</a:t>
            </a:r>
          </a:p>
          <a:p>
            <a:r>
              <a:rPr lang="en-US" dirty="0"/>
              <a:t>What's the variable's name?</a:t>
            </a:r>
          </a:p>
          <a:p>
            <a:r>
              <a:rPr lang="en-US" dirty="0"/>
              <a:t>What type of data does it store?</a:t>
            </a:r>
          </a:p>
          <a:p>
            <a:r>
              <a:rPr lang="en-US" dirty="0"/>
              <a:t>What data is stored in it?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82F50-754D-9144-B4EC-B3C724DD9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811" y="4097031"/>
            <a:ext cx="5171957" cy="16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46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8F34-CD99-B54A-8A71-A2131198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the data in the name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099A-7FBC-E24B-B9FC-64ECA4EA7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81046" cy="435133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print(name)</a:t>
            </a:r>
          </a:p>
          <a:p>
            <a:endParaRPr lang="en-US" b="1" dirty="0"/>
          </a:p>
          <a:p>
            <a:r>
              <a:rPr lang="en-US" dirty="0"/>
              <a:t>Run your program, make sure it prints both variables</a:t>
            </a:r>
          </a:p>
          <a:p>
            <a:endParaRPr lang="en-US" dirty="0"/>
          </a:p>
          <a:p>
            <a:r>
              <a:rPr lang="en-US" dirty="0"/>
              <a:t>print() is a </a:t>
            </a:r>
            <a:r>
              <a:rPr lang="en-US" b="1" dirty="0"/>
              <a:t>function</a:t>
            </a:r>
            <a:r>
              <a:rPr lang="en-US" dirty="0"/>
              <a:t> - it runs some other code that makes the text display in the console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926A5-78B8-C542-AF97-A98065AD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430" y="1825625"/>
            <a:ext cx="4818049" cy="1871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1BFC1-F1E4-BE48-92FD-52F502460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85" y="4225192"/>
            <a:ext cx="6724738" cy="19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7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80F8-1709-8548-AEDC-139A449F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1ABCF-E7A1-E041-B157-DEFCA34F7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17800" cy="4351338"/>
          </a:xfrm>
        </p:spPr>
        <p:txBody>
          <a:bodyPr/>
          <a:lstStyle/>
          <a:p>
            <a:r>
              <a:rPr lang="en-US" dirty="0"/>
              <a:t>Hello World!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22884-B524-7843-B920-F9D473C1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957263"/>
            <a:ext cx="76581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D69A-347B-EC4B-BB94-14E91841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the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3FE0F-BD3A-2A45-BFD2-399B814FE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print more than one thing at once</a:t>
            </a:r>
          </a:p>
          <a:p>
            <a:r>
              <a:rPr lang="en-US" dirty="0"/>
              <a:t>Add this line to the end of your program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print(name + ' goes to ' + school)</a:t>
            </a:r>
          </a:p>
          <a:p>
            <a:r>
              <a:rPr lang="en-US" dirty="0"/>
              <a:t>What do you think it will print?</a:t>
            </a:r>
          </a:p>
          <a:p>
            <a:r>
              <a:rPr lang="en-US" dirty="0"/>
              <a:t>Run your program to check</a:t>
            </a:r>
          </a:p>
          <a:p>
            <a:endParaRPr lang="en-US" dirty="0"/>
          </a:p>
          <a:p>
            <a:r>
              <a:rPr lang="en-US" dirty="0"/>
              <a:t>Watch where the quotes go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60EC3-1265-BC46-B682-86A326E6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733" y="3592634"/>
            <a:ext cx="5065689" cy="240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58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7E218-32F4-0940-AA60-C1AF48CE5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4062"/>
            <a:ext cx="10515600" cy="5332901"/>
          </a:xfrm>
        </p:spPr>
        <p:txBody>
          <a:bodyPr/>
          <a:lstStyle/>
          <a:p>
            <a:r>
              <a:rPr lang="en-US" dirty="0"/>
              <a:t>Variable names don't need quotes</a:t>
            </a:r>
          </a:p>
          <a:p>
            <a:r>
              <a:rPr lang="en-US" dirty="0"/>
              <a:t>String data does need quotes</a:t>
            </a:r>
          </a:p>
          <a:p>
            <a:r>
              <a:rPr lang="en-US" dirty="0"/>
              <a:t>Strings and string variables can be joined together using  +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B839C-FB3A-3F47-A67B-D5E434F7E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27" y="3116573"/>
            <a:ext cx="8083559" cy="7854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472EEC-3108-7648-A286-87A293739D7D}"/>
              </a:ext>
            </a:extLst>
          </p:cNvPr>
          <p:cNvCxnSpPr>
            <a:cxnSpLocks/>
          </p:cNvCxnSpPr>
          <p:nvPr/>
        </p:nvCxnSpPr>
        <p:spPr>
          <a:xfrm flipV="1">
            <a:off x="3147646" y="3717531"/>
            <a:ext cx="211016" cy="9599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C5D3CF-C6C1-8D41-9D33-1C31FB6CCBE7}"/>
              </a:ext>
            </a:extLst>
          </p:cNvPr>
          <p:cNvSpPr txBox="1"/>
          <p:nvPr/>
        </p:nvSpPr>
        <p:spPr>
          <a:xfrm>
            <a:off x="2444262" y="4765431"/>
            <a:ext cx="12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Variable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F9A25B-CC7B-5746-9263-A77EAD93DC0E}"/>
              </a:ext>
            </a:extLst>
          </p:cNvPr>
          <p:cNvCxnSpPr>
            <a:cxnSpLocks/>
          </p:cNvCxnSpPr>
          <p:nvPr/>
        </p:nvCxnSpPr>
        <p:spPr>
          <a:xfrm flipH="1" flipV="1">
            <a:off x="7666892" y="3746622"/>
            <a:ext cx="195766" cy="891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16AC57-C5F3-BD46-A85B-298584D180E3}"/>
              </a:ext>
            </a:extLst>
          </p:cNvPr>
          <p:cNvSpPr txBox="1"/>
          <p:nvPr/>
        </p:nvSpPr>
        <p:spPr>
          <a:xfrm>
            <a:off x="7261917" y="4730960"/>
            <a:ext cx="1372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 joins</a:t>
            </a:r>
          </a:p>
          <a:p>
            <a:r>
              <a:rPr lang="en-US" sz="2400" dirty="0"/>
              <a:t>strings together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5EBF8B-C31F-3746-8874-59C07EE6F46A}"/>
              </a:ext>
            </a:extLst>
          </p:cNvPr>
          <p:cNvCxnSpPr>
            <a:cxnSpLocks/>
          </p:cNvCxnSpPr>
          <p:nvPr/>
        </p:nvCxnSpPr>
        <p:spPr>
          <a:xfrm flipH="1" flipV="1">
            <a:off x="9003323" y="3746622"/>
            <a:ext cx="304536" cy="891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D56A80-6591-F046-AEEC-E8081FDEE90B}"/>
              </a:ext>
            </a:extLst>
          </p:cNvPr>
          <p:cNvSpPr txBox="1"/>
          <p:nvPr/>
        </p:nvSpPr>
        <p:spPr>
          <a:xfrm>
            <a:off x="9073844" y="4730960"/>
            <a:ext cx="12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Variable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0213F-09FD-9C46-A122-97A46E90D509}"/>
              </a:ext>
            </a:extLst>
          </p:cNvPr>
          <p:cNvCxnSpPr>
            <a:cxnSpLocks/>
          </p:cNvCxnSpPr>
          <p:nvPr/>
        </p:nvCxnSpPr>
        <p:spPr>
          <a:xfrm flipV="1">
            <a:off x="5632807" y="3717531"/>
            <a:ext cx="35301" cy="9255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015006-2DC6-D645-A84B-3D11EC93E731}"/>
              </a:ext>
            </a:extLst>
          </p:cNvPr>
          <p:cNvSpPr txBox="1"/>
          <p:nvPr/>
        </p:nvSpPr>
        <p:spPr>
          <a:xfrm>
            <a:off x="4929423" y="4730960"/>
            <a:ext cx="1752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String data, needs quotes</a:t>
            </a:r>
          </a:p>
        </p:txBody>
      </p:sp>
    </p:spTree>
    <p:extLst>
      <p:ext uri="{BB962C8B-B14F-4D97-AF65-F5344CB8AC3E}">
        <p14:creationId xmlns:p14="http://schemas.microsoft.com/office/powerpoint/2010/main" val="1016440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F42C-BEDF-134E-91DE-121A02C1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- keep working on the same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AC41C-9D4E-2446-B156-3B3F6CD42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another new variable called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favorite_food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Store a string describing your favorite food in this variable</a:t>
            </a:r>
          </a:p>
          <a:p>
            <a:r>
              <a:rPr lang="en-US" dirty="0"/>
              <a:t>So for me, I'm going to write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favorite_food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'ice cream'</a:t>
            </a:r>
          </a:p>
          <a:p>
            <a:pPr marL="0" indent="0">
              <a:buNone/>
            </a:pPr>
            <a:r>
              <a:rPr lang="en-US" dirty="0"/>
              <a:t>but you might prefer broccoli, so you might write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favorite_food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'broccoli'</a:t>
            </a:r>
          </a:p>
          <a:p>
            <a:pPr marL="0" indent="0">
              <a:buNone/>
            </a:pPr>
            <a:r>
              <a:rPr lang="en-US" dirty="0"/>
              <a:t>Replace with your favorite 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8417F-9812-2A4C-B8C0-88207890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09" y="5601494"/>
            <a:ext cx="6415314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50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5A73-E166-0A4B-856C-78E7ECBD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your favorite food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5B6A-00E2-2846-B6FA-4DE35232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 you print your favorite food?</a:t>
            </a:r>
          </a:p>
          <a:p>
            <a:endParaRPr lang="en-US" dirty="0"/>
          </a:p>
          <a:p>
            <a:r>
              <a:rPr lang="en-US" dirty="0"/>
              <a:t>Using your three variables name, school and </a:t>
            </a:r>
            <a:r>
              <a:rPr lang="en-US" dirty="0" err="1"/>
              <a:t>favorite_food</a:t>
            </a:r>
            <a:r>
              <a:rPr lang="en-US" dirty="0"/>
              <a:t>, can you print a line that says something like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My name is Clara, I go to Minneapolis College, and my favorite food is ice cream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Use the + symbol to join the variables and strings together</a:t>
            </a:r>
          </a:p>
          <a:p>
            <a:r>
              <a:rPr lang="en-US" b="1" dirty="0"/>
              <a:t>+</a:t>
            </a:r>
            <a:r>
              <a:rPr lang="en-US" dirty="0"/>
              <a:t> joins, or </a:t>
            </a:r>
            <a:r>
              <a:rPr lang="en-US" b="1" dirty="0"/>
              <a:t>concatenates</a:t>
            </a:r>
            <a:r>
              <a:rPr lang="en-US" dirty="0"/>
              <a:t> strings </a:t>
            </a:r>
          </a:p>
        </p:txBody>
      </p:sp>
    </p:spTree>
    <p:extLst>
      <p:ext uri="{BB962C8B-B14F-4D97-AF65-F5344CB8AC3E}">
        <p14:creationId xmlns:p14="http://schemas.microsoft.com/office/powerpoint/2010/main" val="1279747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C71A-EB98-4144-A095-D04968F8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all the information about you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81E9FC-9B8F-1F4E-9CF9-F1079894B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668" y="2653183"/>
            <a:ext cx="11288664" cy="739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7B75F-FACC-2E44-887C-C12A629BFE51}"/>
              </a:ext>
            </a:extLst>
          </p:cNvPr>
          <p:cNvSpPr txBox="1"/>
          <p:nvPr/>
        </p:nvSpPr>
        <p:spPr>
          <a:xfrm>
            <a:off x="694103" y="1791246"/>
            <a:ext cx="4878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Code, concatenating strings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1CF8F-F2DC-5D45-A4C5-F40704CCBECB}"/>
              </a:ext>
            </a:extLst>
          </p:cNvPr>
          <p:cNvSpPr txBox="1"/>
          <p:nvPr/>
        </p:nvSpPr>
        <p:spPr>
          <a:xfrm>
            <a:off x="694103" y="4515928"/>
            <a:ext cx="1475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Output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CD640-39C9-F941-B4BD-0DB4792D5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68" y="5592154"/>
            <a:ext cx="10928265" cy="6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49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12A5-FC8F-3E46-9CAF-DA432D4A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data - </a:t>
            </a:r>
            <a:r>
              <a:rPr lang="en-US" dirty="0" err="1"/>
              <a:t>int</a:t>
            </a:r>
            <a:r>
              <a:rPr lang="en-US" dirty="0"/>
              <a:t> and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95632-9B33-8341-852A-C483DB06F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46" y="1518402"/>
            <a:ext cx="10515600" cy="2359513"/>
          </a:xfrm>
        </p:spPr>
        <p:txBody>
          <a:bodyPr>
            <a:normAutofit/>
          </a:bodyPr>
          <a:lstStyle/>
          <a:p>
            <a:r>
              <a:rPr lang="en-US" b="1" dirty="0" err="1"/>
              <a:t>int</a:t>
            </a:r>
            <a:endParaRPr lang="en-US" b="1" dirty="0"/>
          </a:p>
          <a:p>
            <a:pPr lvl="1"/>
            <a:r>
              <a:rPr lang="en-US" dirty="0"/>
              <a:t>for storing integer numbers, any whole/round numbers </a:t>
            </a:r>
          </a:p>
          <a:p>
            <a:pPr lvl="1"/>
            <a:r>
              <a:rPr lang="en-US" dirty="0"/>
              <a:t>examples: 0,  4,  42,  100,  -10, 100000000000000  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ints</a:t>
            </a:r>
            <a:r>
              <a:rPr lang="en-US" dirty="0"/>
              <a:t> to store number of students, lives in a video game, number of likes for a social media post, number of times a user can get a password wrong before they are locked out...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DB2C6E-4FC3-E240-8485-EB267102C2A1}"/>
              </a:ext>
            </a:extLst>
          </p:cNvPr>
          <p:cNvSpPr txBox="1">
            <a:spLocks/>
          </p:cNvSpPr>
          <p:nvPr/>
        </p:nvSpPr>
        <p:spPr>
          <a:xfrm>
            <a:off x="683846" y="3988387"/>
            <a:ext cx="7281985" cy="2658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float</a:t>
            </a:r>
            <a:endParaRPr lang="en-US" sz="3000" dirty="0"/>
          </a:p>
          <a:p>
            <a:pPr lvl="1"/>
            <a:r>
              <a:rPr lang="en-US" sz="2600" dirty="0"/>
              <a:t>for storing floating-point numbers, these are numbers with decimal places </a:t>
            </a:r>
          </a:p>
          <a:p>
            <a:pPr lvl="1"/>
            <a:r>
              <a:rPr lang="en-US" sz="2600" dirty="0"/>
              <a:t>examples:   4.5,   3.14159,   -100.00000001, 42.0</a:t>
            </a:r>
          </a:p>
          <a:p>
            <a:pPr lvl="1"/>
            <a:r>
              <a:rPr lang="en-US" sz="2600" dirty="0"/>
              <a:t>(So any </a:t>
            </a:r>
            <a:r>
              <a:rPr lang="en-US" sz="2600" dirty="0" err="1"/>
              <a:t>int</a:t>
            </a:r>
            <a:r>
              <a:rPr lang="en-US" sz="2600" dirty="0"/>
              <a:t> is a float too)</a:t>
            </a:r>
          </a:p>
          <a:p>
            <a:pPr lvl="1"/>
            <a:r>
              <a:rPr lang="en-US" sz="2600" dirty="0"/>
              <a:t>Use floats to store prices, temperatures,  </a:t>
            </a:r>
          </a:p>
          <a:p>
            <a:pPr marL="457200" lvl="1" indent="0">
              <a:buNone/>
            </a:pPr>
            <a:r>
              <a:rPr lang="en-US" sz="2600" dirty="0"/>
              <a:t>   distances, sales tax rates, quiz scores, GPA, video game health...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81C69-2DC7-1143-A4B2-1D4C0186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796" y="1857673"/>
            <a:ext cx="139065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AD312-46D2-F044-B498-8403B641E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307" y="5312750"/>
            <a:ext cx="3930162" cy="130154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1FA4D-A4DB-E240-9519-263C74DD9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706" y="3582320"/>
            <a:ext cx="2593625" cy="1566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9316B-5AF6-2842-B0EF-7A0B9642E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669" y="3782532"/>
            <a:ext cx="1447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BF807-BDE8-7642-988F-6D91D8BAA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588" y="1139118"/>
            <a:ext cx="4165600" cy="49530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2206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A3F2-942E-1B4A-95A9-EB454283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</a:t>
            </a:r>
            <a:r>
              <a:rPr lang="en-US" dirty="0" err="1"/>
              <a:t>int</a:t>
            </a:r>
            <a:r>
              <a:rPr lang="en-US" dirty="0"/>
              <a:t> variable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73448-485F-DB41-B139-231554176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credits are you taking this semester? </a:t>
            </a:r>
          </a:p>
          <a:p>
            <a:r>
              <a:rPr lang="en-US" dirty="0"/>
              <a:t>Create a variable in your program to store this number </a:t>
            </a:r>
          </a:p>
          <a:p>
            <a:r>
              <a:rPr lang="en-US" dirty="0"/>
              <a:t>For example, you can add this to your program 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credits_taken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you print the number of credits? </a:t>
            </a:r>
          </a:p>
          <a:p>
            <a:pPr marL="0" indent="0">
              <a:buNone/>
            </a:pPr>
            <a:r>
              <a:rPr lang="en-US" dirty="0"/>
              <a:t>Run your program to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67C50-AC20-F14F-8A6D-2E97B348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96607"/>
            <a:ext cx="5007220" cy="13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60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A3F2-942E-1B4A-95A9-EB454283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</a:t>
            </a:r>
            <a:r>
              <a:rPr lang="en-US" dirty="0" err="1"/>
              <a:t>int</a:t>
            </a:r>
            <a:r>
              <a:rPr lang="en-US" dirty="0"/>
              <a:t> variable -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73448-485F-DB41-B139-231554176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6323" cy="4351338"/>
          </a:xfrm>
        </p:spPr>
        <p:txBody>
          <a:bodyPr/>
          <a:lstStyle/>
          <a:p>
            <a:r>
              <a:rPr lang="en-US" dirty="0"/>
              <a:t>Early computer programs were intended to do math</a:t>
            </a:r>
          </a:p>
          <a:p>
            <a:r>
              <a:rPr lang="en-US" dirty="0"/>
              <a:t>Computers were faster and more accurate than humans, and they never get bored or tired </a:t>
            </a:r>
          </a:p>
          <a:p>
            <a:r>
              <a:rPr lang="en-US" dirty="0"/>
              <a:t>Example: NASA using computers to figure out launch trajectories for rockets or control command modules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4F6AB-EBD8-EB45-86BA-209ADAFB0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312" y="1197708"/>
            <a:ext cx="4025900" cy="513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8B8A97-DEAA-F540-827B-2971D8FAFCB5}"/>
              </a:ext>
            </a:extLst>
          </p:cNvPr>
          <p:cNvSpPr/>
          <p:nvPr/>
        </p:nvSpPr>
        <p:spPr>
          <a:xfrm>
            <a:off x="7807081" y="6326554"/>
            <a:ext cx="388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Margaret Hamilton, NASA software engineer, and a printout of code written for the Apollo space project.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0268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FC47B-87A8-9A48-AB3E-A74DA97F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int</a:t>
            </a:r>
            <a:r>
              <a:rPr lang="en-US" dirty="0"/>
              <a:t>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57A4C-2D6C-EB4B-8AD4-96C530291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877"/>
            <a:ext cx="10515600" cy="4351338"/>
          </a:xfrm>
        </p:spPr>
        <p:txBody>
          <a:bodyPr/>
          <a:lstStyle/>
          <a:p>
            <a:r>
              <a:rPr lang="en-US" dirty="0"/>
              <a:t>554 trained astronauts have been to space as of June 2018</a:t>
            </a:r>
          </a:p>
          <a:p>
            <a:r>
              <a:rPr lang="en-US" dirty="0"/>
              <a:t>And, 7 space tourists have been to space</a:t>
            </a:r>
          </a:p>
          <a:p>
            <a:r>
              <a:rPr lang="en-US" dirty="0"/>
              <a:t>So, how many people in total have been to space? </a:t>
            </a:r>
          </a:p>
          <a:p>
            <a:endParaRPr lang="en-US" dirty="0"/>
          </a:p>
          <a:p>
            <a:r>
              <a:rPr lang="en-US" dirty="0"/>
              <a:t>Create some variables, and Python can do the math</a:t>
            </a:r>
          </a:p>
          <a:p>
            <a:r>
              <a:rPr lang="en-US" dirty="0"/>
              <a:t>We'll store the data in variables, and the total in another variable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3497D-F2FC-D94F-9C40-367370AA39CC}"/>
              </a:ext>
            </a:extLst>
          </p:cNvPr>
          <p:cNvSpPr/>
          <p:nvPr/>
        </p:nvSpPr>
        <p:spPr>
          <a:xfrm>
            <a:off x="838200" y="5858073"/>
            <a:ext cx="7275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https://en.wikipedia.org/wiki/List_of_space_travelers_by_name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https://en.wikipedia.org/wiki/Space_tourism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4569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514D-34A1-5443-AF12-0418D6FC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DAA6-E456-5C46-B33C-9D49620F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52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Write this code, run and test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two variables, </a:t>
            </a:r>
            <a:r>
              <a:rPr lang="en-US" b="1" dirty="0"/>
              <a:t>astronauts</a:t>
            </a:r>
            <a:r>
              <a:rPr lang="en-US" dirty="0"/>
              <a:t> and </a:t>
            </a:r>
            <a:r>
              <a:rPr lang="en-US" b="1" dirty="0"/>
              <a:t>tourists</a:t>
            </a:r>
            <a:r>
              <a:rPr lang="en-US" dirty="0"/>
              <a:t> to store data</a:t>
            </a:r>
          </a:p>
          <a:p>
            <a:r>
              <a:rPr lang="en-US" dirty="0"/>
              <a:t>Create a third variable, </a:t>
            </a:r>
            <a:r>
              <a:rPr lang="en-US" b="1" dirty="0" err="1"/>
              <a:t>total_people_in_space</a:t>
            </a:r>
            <a:endParaRPr lang="en-US" b="1" dirty="0"/>
          </a:p>
          <a:p>
            <a:r>
              <a:rPr lang="en-US" dirty="0"/>
              <a:t>The  data in </a:t>
            </a:r>
            <a:r>
              <a:rPr lang="en-US" b="1" dirty="0" err="1"/>
              <a:t>total_people_in_space</a:t>
            </a:r>
            <a:r>
              <a:rPr lang="en-US" b="1" dirty="0"/>
              <a:t> </a:t>
            </a:r>
            <a:r>
              <a:rPr lang="en-US" dirty="0"/>
              <a:t>is made from adding the data in the </a:t>
            </a:r>
            <a:r>
              <a:rPr lang="en-US" b="1" dirty="0"/>
              <a:t>astronauts</a:t>
            </a:r>
            <a:r>
              <a:rPr lang="en-US" dirty="0"/>
              <a:t> and </a:t>
            </a:r>
            <a:r>
              <a:rPr lang="en-US" b="1" dirty="0"/>
              <a:t>tourists</a:t>
            </a:r>
            <a:r>
              <a:rPr lang="en-US" dirty="0"/>
              <a:t>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8C5B8-A174-DF43-B1CA-D82AF3215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6205"/>
            <a:ext cx="9985775" cy="20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8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D6F59-A769-514C-A6AE-4B476B48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52AED-BAA3-1644-8094-6E332011D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- storing data in your program</a:t>
            </a:r>
          </a:p>
          <a:p>
            <a:r>
              <a:rPr lang="en-US" dirty="0"/>
              <a:t>String, integer and floating-point data types</a:t>
            </a:r>
          </a:p>
          <a:p>
            <a:r>
              <a:rPr lang="en-US" dirty="0"/>
              <a:t>Basic math with numerical data*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Joining and repeating strings</a:t>
            </a:r>
          </a:p>
          <a:p>
            <a:r>
              <a:rPr lang="en-US" dirty="0"/>
              <a:t>print() - displaying data</a:t>
            </a:r>
          </a:p>
          <a:p>
            <a:r>
              <a:rPr lang="en-US" dirty="0"/>
              <a:t>input() - getting data from the users</a:t>
            </a:r>
          </a:p>
          <a:p>
            <a:r>
              <a:rPr lang="en-US" dirty="0" err="1"/>
              <a:t>len</a:t>
            </a:r>
            <a:r>
              <a:rPr lang="en-US" dirty="0"/>
              <a:t>()  - how many letters in some text?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D6D2E-701B-DC45-B018-58EFD21FD209}"/>
              </a:ext>
            </a:extLst>
          </p:cNvPr>
          <p:cNvSpPr txBox="1"/>
          <p:nvPr/>
        </p:nvSpPr>
        <p:spPr>
          <a:xfrm>
            <a:off x="8710246" y="5388570"/>
            <a:ext cx="3147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Adding, subtracting, multiplying, dividing. Nothing scary!</a:t>
            </a:r>
          </a:p>
        </p:txBody>
      </p:sp>
    </p:spTree>
    <p:extLst>
      <p:ext uri="{BB962C8B-B14F-4D97-AF65-F5344CB8AC3E}">
        <p14:creationId xmlns:p14="http://schemas.microsoft.com/office/powerpoint/2010/main" val="2182390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9129-2786-694A-9AB3-6A4D3B7E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FD62E-7350-0241-B74E-389B96DB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tells Python to get the data in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astronauts</a:t>
            </a:r>
            <a:r>
              <a:rPr lang="en-US" dirty="0"/>
              <a:t> variable, and get the data in the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tourists</a:t>
            </a:r>
            <a:r>
              <a:rPr lang="en-US" dirty="0"/>
              <a:t> variable, add it together, and save the result in a new variable called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total_people_in_space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D1E0C-9297-B84F-BCB7-911446635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9" y="3640346"/>
            <a:ext cx="10697171" cy="7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10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C30E-B0C9-4C43-90DE-0F602159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6F56-E138-444F-95BC-EA837229C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Minneapolis College is 1425.81 miles from Portland Community college in Oregon</a:t>
            </a:r>
          </a:p>
          <a:p>
            <a:r>
              <a:rPr lang="en-US" dirty="0"/>
              <a:t>Minneapolis College is 907.29 miles from Helena College in Montana</a:t>
            </a:r>
          </a:p>
          <a:p>
            <a:r>
              <a:rPr lang="en-US" dirty="0"/>
              <a:t>In your program, create two variables </a:t>
            </a:r>
            <a:r>
              <a:rPr lang="en-US" b="1" dirty="0" err="1"/>
              <a:t>miles_to_portland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miles_to_helena</a:t>
            </a:r>
            <a:r>
              <a:rPr lang="en-US" b="1" dirty="0"/>
              <a:t> </a:t>
            </a:r>
            <a:r>
              <a:rPr lang="en-US" dirty="0"/>
              <a:t>to store these numbers</a:t>
            </a:r>
          </a:p>
          <a:p>
            <a:endParaRPr lang="en-US" dirty="0"/>
          </a:p>
          <a:p>
            <a:r>
              <a:rPr lang="en-US" dirty="0"/>
              <a:t>How far is it from Helena to Portland?</a:t>
            </a:r>
          </a:p>
          <a:p>
            <a:r>
              <a:rPr lang="en-US" dirty="0"/>
              <a:t>Let's get Python to do the math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7C481-C4F8-6948-884F-964A7971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431" y="4234851"/>
            <a:ext cx="4906108" cy="2422391"/>
          </a:xfrm>
          <a:prstGeom prst="rect">
            <a:avLst/>
          </a:prstGeom>
        </p:spPr>
      </p:pic>
      <p:sp>
        <p:nvSpPr>
          <p:cNvPr id="5" name="Off-page Connector 4">
            <a:extLst>
              <a:ext uri="{FF2B5EF4-FFF2-40B4-BE49-F238E27FC236}">
                <a16:creationId xmlns:a16="http://schemas.microsoft.com/office/drawing/2014/main" id="{A450ADE0-82A9-AD45-BE7C-1A0B7DE4E5B5}"/>
              </a:ext>
            </a:extLst>
          </p:cNvPr>
          <p:cNvSpPr/>
          <p:nvPr/>
        </p:nvSpPr>
        <p:spPr>
          <a:xfrm>
            <a:off x="8757138" y="4818184"/>
            <a:ext cx="140677" cy="31370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E267E-A6A8-5E4E-A6A5-A71FEB30C3D3}"/>
              </a:ext>
            </a:extLst>
          </p:cNvPr>
          <p:cNvSpPr/>
          <p:nvPr/>
        </p:nvSpPr>
        <p:spPr>
          <a:xfrm>
            <a:off x="1519160" y="6287910"/>
            <a:ext cx="4292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 from </a:t>
            </a:r>
            <a:r>
              <a:rPr lang="en-US" dirty="0">
                <a:hlinkClick r:id="rId3"/>
              </a:rPr>
              <a:t>https://www.distance-cities.com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1950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7A3A-F30E-9B4F-ADB4-AE14D136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 from Helena to Portland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38B8-89F0-464C-8C81-D8DC69DA6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and test your code </a:t>
            </a:r>
          </a:p>
          <a:p>
            <a:r>
              <a:rPr lang="en-US" dirty="0"/>
              <a:t>The answer should </a:t>
            </a:r>
            <a:r>
              <a:rPr lang="en-US"/>
              <a:t>be 518.52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56D6E-2CD6-E849-B290-E0F8015A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61" y="3169137"/>
            <a:ext cx="9894878" cy="19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82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2608-BD4E-6544-98C9-23A57D2F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number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EEF87-8966-BB40-9B7D-C204AB030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Popcorn costs 4.25 at the movie theater</a:t>
            </a:r>
          </a:p>
          <a:p>
            <a:r>
              <a:rPr lang="en-US" dirty="0"/>
              <a:t>You go to the movies with your friends, and buy three bags of popcorn</a:t>
            </a:r>
          </a:p>
          <a:p>
            <a:r>
              <a:rPr lang="en-US" dirty="0"/>
              <a:t>How much did that cost?</a:t>
            </a:r>
          </a:p>
          <a:p>
            <a:r>
              <a:rPr lang="en-US" dirty="0"/>
              <a:t>Let's figure it out with Python </a:t>
            </a:r>
          </a:p>
          <a:p>
            <a:r>
              <a:rPr lang="en-US" dirty="0"/>
              <a:t>What variables do we need? </a:t>
            </a:r>
          </a:p>
        </p:txBody>
      </p:sp>
    </p:spTree>
    <p:extLst>
      <p:ext uri="{BB962C8B-B14F-4D97-AF65-F5344CB8AC3E}">
        <p14:creationId xmlns:p14="http://schemas.microsoft.com/office/powerpoint/2010/main" val="3389668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2F31-D52E-544D-A403-09FC88B7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22"/>
            <a:ext cx="10515600" cy="1325563"/>
          </a:xfrm>
        </p:spPr>
        <p:txBody>
          <a:bodyPr/>
          <a:lstStyle/>
          <a:p>
            <a:r>
              <a:rPr lang="en-US" dirty="0"/>
              <a:t>Popcorn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A810E-C04F-2D40-821C-67177B6EE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219"/>
            <a:ext cx="10515600" cy="4351338"/>
          </a:xfrm>
        </p:spPr>
        <p:txBody>
          <a:bodyPr/>
          <a:lstStyle/>
          <a:p>
            <a:r>
              <a:rPr lang="en-US" dirty="0"/>
              <a:t>This uses a float and an </a:t>
            </a:r>
            <a:r>
              <a:rPr lang="en-US" dirty="0" err="1"/>
              <a:t>int</a:t>
            </a:r>
            <a:r>
              <a:rPr lang="en-US" dirty="0"/>
              <a:t> variable</a:t>
            </a:r>
          </a:p>
          <a:p>
            <a:r>
              <a:rPr lang="en-US" dirty="0"/>
              <a:t>Multiplication is done with the * symbol</a:t>
            </a:r>
          </a:p>
          <a:p>
            <a:r>
              <a:rPr lang="en-US" dirty="0"/>
              <a:t>Run your program - the output should be 12.75</a:t>
            </a:r>
          </a:p>
          <a:p>
            <a:r>
              <a:rPr lang="en-US" dirty="0"/>
              <a:t>Question: what type of variable is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total_cost</a:t>
            </a:r>
            <a:r>
              <a:rPr lang="en-US" dirty="0"/>
              <a:t>? float, </a:t>
            </a:r>
            <a:r>
              <a:rPr lang="en-US" dirty="0" err="1"/>
              <a:t>int</a:t>
            </a:r>
            <a:r>
              <a:rPr lang="en-US" dirty="0"/>
              <a:t>, string?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0033A-6B49-7548-9D69-6F8932BC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04026"/>
            <a:ext cx="10111049" cy="250306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EE1437-C6F6-4245-B510-7FC7801D1FAA}"/>
              </a:ext>
            </a:extLst>
          </p:cNvPr>
          <p:cNvCxnSpPr>
            <a:cxnSpLocks/>
          </p:cNvCxnSpPr>
          <p:nvPr/>
        </p:nvCxnSpPr>
        <p:spPr>
          <a:xfrm flipV="1">
            <a:off x="6787662" y="5211687"/>
            <a:ext cx="205154" cy="11002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B4C3C1-F96C-844E-B320-D884A8800B20}"/>
              </a:ext>
            </a:extLst>
          </p:cNvPr>
          <p:cNvSpPr txBox="1"/>
          <p:nvPr/>
        </p:nvSpPr>
        <p:spPr>
          <a:xfrm>
            <a:off x="5262244" y="6211154"/>
            <a:ext cx="305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* means multiply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52842C-2325-7A46-885D-1423229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492" y="5804022"/>
            <a:ext cx="1989016" cy="74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81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E33A-3C2A-874E-873D-78B7BE8A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332BA-3130-F043-9E01-59ADFF64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can be hard to understand</a:t>
            </a:r>
          </a:p>
          <a:p>
            <a:r>
              <a:rPr lang="en-US" dirty="0"/>
              <a:t>It's often useful to add </a:t>
            </a:r>
            <a:r>
              <a:rPr lang="en-US" b="1" dirty="0"/>
              <a:t>comments</a:t>
            </a:r>
            <a:r>
              <a:rPr lang="en-US" dirty="0"/>
              <a:t> or notes to your program to help explain what's happening</a:t>
            </a:r>
          </a:p>
          <a:p>
            <a:r>
              <a:rPr lang="en-US" dirty="0"/>
              <a:t>If Python sees a # (hashtag, pound) it will ignore everything after it on that line</a:t>
            </a:r>
          </a:p>
          <a:p>
            <a:r>
              <a:rPr lang="en-US" dirty="0"/>
              <a:t>So, you can write notes to yourself and Python will ignore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B6BE-C712-0345-B1D1-B2D3B54D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24" y="4838988"/>
            <a:ext cx="8278875" cy="18456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F5E55-610C-8B40-AA06-F9717601767F}"/>
              </a:ext>
            </a:extLst>
          </p:cNvPr>
          <p:cNvCxnSpPr>
            <a:cxnSpLocks/>
          </p:cNvCxnSpPr>
          <p:nvPr/>
        </p:nvCxnSpPr>
        <p:spPr>
          <a:xfrm flipV="1">
            <a:off x="1434353" y="5626857"/>
            <a:ext cx="1213871" cy="2873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2F31E9-F0BE-E84A-8CD9-414E93B24472}"/>
              </a:ext>
            </a:extLst>
          </p:cNvPr>
          <p:cNvCxnSpPr>
            <a:cxnSpLocks/>
          </p:cNvCxnSpPr>
          <p:nvPr/>
        </p:nvCxnSpPr>
        <p:spPr>
          <a:xfrm flipV="1">
            <a:off x="1434353" y="6134491"/>
            <a:ext cx="1213871" cy="177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97FCF2-FA01-074D-A687-99D60854B759}"/>
              </a:ext>
            </a:extLst>
          </p:cNvPr>
          <p:cNvSpPr txBox="1"/>
          <p:nvPr/>
        </p:nvSpPr>
        <p:spPr>
          <a:xfrm>
            <a:off x="251757" y="5966948"/>
            <a:ext cx="117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61346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1671-8A3B-D147-BBE5-61545937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strings and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4E96-CCDE-E044-8F7F-0E806B2AD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want to print 'This semester I am taking 14 credits' </a:t>
            </a:r>
          </a:p>
          <a:p>
            <a:r>
              <a:rPr lang="en-US" dirty="0"/>
              <a:t>We know that we can join string data and string variables with + </a:t>
            </a:r>
          </a:p>
          <a:p>
            <a:r>
              <a:rPr lang="en-US" dirty="0"/>
              <a:t>Let's try that with numbers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when we run the program, there's an error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8626B-C24F-CE4C-9D57-7D26DBFD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45230"/>
            <a:ext cx="10213447" cy="1518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AB1D3-96FB-9B4C-97F5-90523E7D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7995"/>
            <a:ext cx="8512136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8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5FF2-C485-A44A-9BBD-72AD188D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+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7580-B749-8344-A61A-AAFBA13BD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2"/>
            <a:ext cx="10515600" cy="4351338"/>
          </a:xfrm>
        </p:spPr>
        <p:txBody>
          <a:bodyPr/>
          <a:lstStyle/>
          <a:p>
            <a:r>
              <a:rPr lang="en-US" dirty="0"/>
              <a:t>If you add two numbers, Python assumes you want to do math, not concatenate the data</a:t>
            </a:r>
          </a:p>
          <a:p>
            <a:r>
              <a:rPr lang="en-US" dirty="0"/>
              <a:t>The </a:t>
            </a:r>
            <a:r>
              <a:rPr lang="en-US" b="1" dirty="0"/>
              <a:t>animals</a:t>
            </a:r>
            <a:r>
              <a:rPr lang="en-US" dirty="0"/>
              <a:t> variable is 5, not 23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add two strings, Python assumes you want to concatenate the text, not try to do math</a:t>
            </a:r>
          </a:p>
          <a:p>
            <a:r>
              <a:rPr lang="en-US" dirty="0"/>
              <a:t>Again, it does the right thing</a:t>
            </a:r>
          </a:p>
          <a:p>
            <a:r>
              <a:rPr lang="en-US" dirty="0" err="1"/>
              <a:t>city_state</a:t>
            </a:r>
            <a:r>
              <a:rPr lang="en-US" dirty="0"/>
              <a:t> is 'Minneapolis, MN'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8730E-2242-234B-BE4D-066C173C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906" y="2016561"/>
            <a:ext cx="3288323" cy="1565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F47BB-A22A-FA46-998F-BDE8A344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091" y="4585676"/>
            <a:ext cx="4391646" cy="14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76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06BA-A8F6-D346-935A-07A9EFDB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+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2E67F-95E9-E746-B115-2063DE5AB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But what if you add a number and a string?</a:t>
            </a:r>
          </a:p>
          <a:p>
            <a:r>
              <a:rPr lang="en-US" dirty="0"/>
              <a:t>Do you want to do math, or concatenate?</a:t>
            </a:r>
          </a:p>
          <a:p>
            <a:r>
              <a:rPr lang="en-US" dirty="0"/>
              <a:t> You can't do math with strings and it's unlikely to want to concatenate two numbers</a:t>
            </a:r>
          </a:p>
          <a:p>
            <a:r>
              <a:rPr lang="en-US" dirty="0"/>
              <a:t>So Python assumes you've made a mistake, shows you an error message and the program ends </a:t>
            </a:r>
          </a:p>
          <a:p>
            <a:r>
              <a:rPr lang="en-US" dirty="0"/>
              <a:t>Programming languages like you to be very clear about what you mean</a:t>
            </a:r>
          </a:p>
          <a:p>
            <a:r>
              <a:rPr lang="en-US" dirty="0"/>
              <a:t>What if you wanted to do math, but accidentally used a string variable instead of an </a:t>
            </a:r>
            <a:r>
              <a:rPr lang="en-US" dirty="0" err="1"/>
              <a:t>int</a:t>
            </a:r>
            <a:r>
              <a:rPr lang="en-US" dirty="0"/>
              <a:t>? </a:t>
            </a:r>
          </a:p>
          <a:p>
            <a:r>
              <a:rPr lang="en-US" dirty="0"/>
              <a:t>Ambiguity is bad in programming - it leads to bugs and errors</a:t>
            </a:r>
          </a:p>
          <a:p>
            <a:r>
              <a:rPr lang="en-US" dirty="0"/>
              <a:t>You need to be very specific in what you want Python to do</a:t>
            </a:r>
          </a:p>
        </p:txBody>
      </p:sp>
    </p:spTree>
    <p:extLst>
      <p:ext uri="{BB962C8B-B14F-4D97-AF65-F5344CB8AC3E}">
        <p14:creationId xmlns:p14="http://schemas.microsoft.com/office/powerpoint/2010/main" val="3071027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529F-27D0-684E-9CF4-17FE9E8C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strings and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EC9B6-EDBB-0A4A-BCF0-CB858BEED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if you want to concatenate string and </a:t>
            </a:r>
            <a:r>
              <a:rPr lang="en-US" dirty="0" err="1"/>
              <a:t>ints</a:t>
            </a:r>
            <a:r>
              <a:rPr lang="en-US" dirty="0"/>
              <a:t> and floats, need have to convert the number to a string, and then we can join them together </a:t>
            </a:r>
          </a:p>
          <a:p>
            <a:r>
              <a:rPr lang="en-US" dirty="0"/>
              <a:t>Use the </a:t>
            </a:r>
            <a:r>
              <a:rPr lang="en-US" dirty="0" err="1"/>
              <a:t>str</a:t>
            </a:r>
            <a:r>
              <a:rPr lang="en-US" dirty="0"/>
              <a:t>() function. Put the number variable inside the parenthesis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04E7A-78FD-0A4C-B083-AAB862CD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398716"/>
            <a:ext cx="11373230" cy="16832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A76C76-741E-584A-A3EF-5713797F34CF}"/>
              </a:ext>
            </a:extLst>
          </p:cNvPr>
          <p:cNvCxnSpPr>
            <a:cxnSpLocks/>
          </p:cNvCxnSpPr>
          <p:nvPr/>
        </p:nvCxnSpPr>
        <p:spPr>
          <a:xfrm flipV="1">
            <a:off x="8935915" y="4909866"/>
            <a:ext cx="211016" cy="9599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79C8FE-A919-D047-B727-EF119F8D4E86}"/>
              </a:ext>
            </a:extLst>
          </p:cNvPr>
          <p:cNvCxnSpPr>
            <a:cxnSpLocks/>
          </p:cNvCxnSpPr>
          <p:nvPr/>
        </p:nvCxnSpPr>
        <p:spPr>
          <a:xfrm flipV="1">
            <a:off x="6729046" y="4925008"/>
            <a:ext cx="211016" cy="9599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E13CF1-385E-554F-AF7B-33240300EC74}"/>
              </a:ext>
            </a:extLst>
          </p:cNvPr>
          <p:cNvSpPr txBox="1"/>
          <p:nvPr/>
        </p:nvSpPr>
        <p:spPr>
          <a:xfrm>
            <a:off x="4742126" y="5905123"/>
            <a:ext cx="7122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Watch where the parenthesis are - your </a:t>
            </a:r>
            <a:r>
              <a:rPr lang="en-US" sz="2000" dirty="0" err="1"/>
              <a:t>int</a:t>
            </a:r>
            <a:r>
              <a:rPr lang="en-US" sz="2000" dirty="0"/>
              <a:t> / float variable is inside</a:t>
            </a:r>
          </a:p>
          <a:p>
            <a:r>
              <a:rPr lang="en-US" sz="2000" dirty="0"/>
              <a:t>The rest of the code doesn't change</a:t>
            </a:r>
          </a:p>
        </p:txBody>
      </p:sp>
    </p:spTree>
    <p:extLst>
      <p:ext uri="{BB962C8B-B14F-4D97-AF65-F5344CB8AC3E}">
        <p14:creationId xmlns:p14="http://schemas.microsoft.com/office/powerpoint/2010/main" val="70074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5AA3-7200-B040-A421-F65F45A9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PyCharm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E2259-E879-E94C-ADE6-BB5658D7D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1133" cy="4351338"/>
          </a:xfrm>
        </p:spPr>
        <p:txBody>
          <a:bodyPr/>
          <a:lstStyle/>
          <a:p>
            <a:r>
              <a:rPr lang="en-US" dirty="0"/>
              <a:t>Click Create New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AC212-B903-6D4D-809E-2E9434F3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660400"/>
            <a:ext cx="5689600" cy="5740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03EBE2-19C3-7045-A191-59894416C929}"/>
              </a:ext>
            </a:extLst>
          </p:cNvPr>
          <p:cNvCxnSpPr/>
          <p:nvPr/>
        </p:nvCxnSpPr>
        <p:spPr>
          <a:xfrm flipH="1">
            <a:off x="8999011" y="3175000"/>
            <a:ext cx="628648" cy="355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3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DAC9-555D-A84F-BA6B-CCF48876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strings and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F978-6FFA-8545-BD56-43A98BD5D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do the same with your miles between Helena and Portland?</a:t>
            </a:r>
          </a:p>
          <a:p>
            <a:r>
              <a:rPr lang="en-US" dirty="0"/>
              <a:t>Change your program so it uses the </a:t>
            </a:r>
            <a:r>
              <a:rPr lang="en-US" dirty="0" err="1"/>
              <a:t>miles_helena_to_portland</a:t>
            </a:r>
            <a:r>
              <a:rPr lang="en-US" dirty="0"/>
              <a:t> variable to print</a:t>
            </a:r>
          </a:p>
          <a:p>
            <a:r>
              <a:rPr lang="en-US" dirty="0"/>
              <a:t>"It is 518.52 miles from Helena to Portland" </a:t>
            </a:r>
          </a:p>
        </p:txBody>
      </p:sp>
    </p:spTree>
    <p:extLst>
      <p:ext uri="{BB962C8B-B14F-4D97-AF65-F5344CB8AC3E}">
        <p14:creationId xmlns:p14="http://schemas.microsoft.com/office/powerpoint/2010/main" val="2194973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3DAA-EADD-324C-89BF-43F23032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Strings and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59839-6F7F-8545-AF81-27E29FA02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C829E-A97D-6F41-9B5A-F89CF33D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18" y="2625480"/>
            <a:ext cx="10930365" cy="2245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89F31-2E05-0647-89D9-02536198E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72" y="5373929"/>
            <a:ext cx="7345399" cy="803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770B48-B983-0640-B677-FC232BD19F4A}"/>
              </a:ext>
            </a:extLst>
          </p:cNvPr>
          <p:cNvSpPr txBox="1"/>
          <p:nvPr/>
        </p:nvSpPr>
        <p:spPr>
          <a:xfrm>
            <a:off x="2976230" y="5445217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8682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C09E-36D4-E64F-8084-AC6A4021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97"/>
            <a:ext cx="10515600" cy="1325563"/>
          </a:xfrm>
        </p:spPr>
        <p:txBody>
          <a:bodyPr/>
          <a:lstStyle/>
          <a:p>
            <a:r>
              <a:rPr lang="en-US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A6C7F-407B-0645-867A-AE049948E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4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often want to get data from the program's user </a:t>
            </a:r>
          </a:p>
          <a:p>
            <a:r>
              <a:rPr lang="en-US" dirty="0"/>
              <a:t>input() function can ask for data that can be used in your program</a:t>
            </a:r>
          </a:p>
          <a:p>
            <a:r>
              <a:rPr lang="en-US" dirty="0"/>
              <a:t>Try this code, and run your program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console, your program will pause and wait for you to type</a:t>
            </a:r>
          </a:p>
          <a:p>
            <a:r>
              <a:rPr lang="en-US" dirty="0"/>
              <a:t>Type your name and press return </a:t>
            </a:r>
          </a:p>
          <a:p>
            <a:r>
              <a:rPr lang="en-US" dirty="0"/>
              <a:t>Your program should print a greeting message like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78155-3D62-524A-81AC-619CACB2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17" y="2878604"/>
            <a:ext cx="8747914" cy="1241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5838A-3314-7B4C-A989-E41AE4BA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614" y="5690268"/>
            <a:ext cx="7190771" cy="11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67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6459-3289-9E4B-9226-B1FAB7BA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2AB6-1B6C-574E-8216-3928766E4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input() function is used to get strings </a:t>
            </a:r>
          </a:p>
          <a:p>
            <a:r>
              <a:rPr lang="en-US" dirty="0"/>
              <a:t>What if you need a number, like today's temperature, or the number of students in the class, or the distance to Seattle?</a:t>
            </a:r>
          </a:p>
          <a:p>
            <a:r>
              <a:rPr lang="en-US" dirty="0"/>
              <a:t>Could try this...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works, but whatever the user types will be saved as a string</a:t>
            </a:r>
          </a:p>
          <a:p>
            <a:r>
              <a:rPr lang="en-US" dirty="0"/>
              <a:t>Its's 1391.25 miles to Seattle from Minneapolis. If the user types in that number, Python will create a string variable </a:t>
            </a:r>
            <a:r>
              <a:rPr lang="en-US" dirty="0" err="1"/>
              <a:t>miles_to_seattle</a:t>
            </a:r>
            <a:r>
              <a:rPr lang="en-US" dirty="0"/>
              <a:t> and save the string '1391.25' in it</a:t>
            </a:r>
          </a:p>
          <a:p>
            <a:r>
              <a:rPr lang="en-US" dirty="0"/>
              <a:t>You won't be able to do math or other numerical operations with a  string variable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56879-2496-AE45-AA77-4EA20E5F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08" y="3343556"/>
            <a:ext cx="10655356" cy="6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07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D7A3-7514-0541-911F-9E4C088C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- </a:t>
            </a:r>
            <a:r>
              <a:rPr lang="en-US" dirty="0" err="1"/>
              <a:t>int</a:t>
            </a:r>
            <a:r>
              <a:rPr lang="en-US" dirty="0"/>
              <a:t>() or float()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970B0-D9EE-7540-9B80-1D1BC7F20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Similar to converting numbers to strings for output.</a:t>
            </a:r>
          </a:p>
          <a:p>
            <a:r>
              <a:rPr lang="en-US" dirty="0"/>
              <a:t>Have to convert strings to numbers.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we can do math, for example, convert to kilometers </a:t>
            </a:r>
          </a:p>
          <a:p>
            <a:r>
              <a:rPr lang="en-US" dirty="0"/>
              <a:t>To convert miles to kilometers, multiply by 1.609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8D7F3-76AC-A04A-A358-85D2B814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6290725"/>
            <a:ext cx="35560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62731-B4C3-5140-AA96-4688DDACA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7" y="2631095"/>
            <a:ext cx="11503311" cy="77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CA9E2A-3B81-4F4C-B87D-7F6F6AA4B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28" y="4813204"/>
            <a:ext cx="11172570" cy="13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94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0F6C-3EFB-E349-9090-DD26ECDF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F422-9F57-0849-BD6F-47EA9D05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Invoice Program</a:t>
            </a:r>
          </a:p>
          <a:p>
            <a:r>
              <a:rPr lang="en-US" dirty="0"/>
              <a:t>Ask for the name of a product sold</a:t>
            </a:r>
          </a:p>
          <a:p>
            <a:r>
              <a:rPr lang="en-US" dirty="0"/>
              <a:t>Ask how many were sold</a:t>
            </a:r>
          </a:p>
          <a:p>
            <a:r>
              <a:rPr lang="en-US" dirty="0"/>
              <a:t>Ask for the price of one item</a:t>
            </a:r>
          </a:p>
          <a:p>
            <a:r>
              <a:rPr lang="en-US" dirty="0"/>
              <a:t>Do the math to figure out the total price </a:t>
            </a:r>
          </a:p>
          <a:p>
            <a:r>
              <a:rPr lang="en-US" dirty="0"/>
              <a:t>Print a neat invoice with all the data in</a:t>
            </a:r>
          </a:p>
          <a:p>
            <a:r>
              <a:rPr lang="en-US" dirty="0"/>
              <a:t>Comment code</a:t>
            </a:r>
          </a:p>
        </p:txBody>
      </p:sp>
    </p:spTree>
    <p:extLst>
      <p:ext uri="{BB962C8B-B14F-4D97-AF65-F5344CB8AC3E}">
        <p14:creationId xmlns:p14="http://schemas.microsoft.com/office/powerpoint/2010/main" val="145092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54A5-E66F-3244-B1DB-493E3508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96"/>
            <a:ext cx="10515600" cy="1325563"/>
          </a:xfrm>
        </p:spPr>
        <p:txBody>
          <a:bodyPr/>
          <a:lstStyle/>
          <a:p>
            <a:r>
              <a:rPr lang="en-US" dirty="0"/>
              <a:t>In your project, create a new Python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17707-3813-A044-A707-6792F25C1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319"/>
            <a:ext cx="10515600" cy="4351338"/>
          </a:xfrm>
        </p:spPr>
        <p:txBody>
          <a:bodyPr/>
          <a:lstStyle/>
          <a:p>
            <a:r>
              <a:rPr lang="en-US" dirty="0"/>
              <a:t>Right-click on the project name, new &gt; Python file</a:t>
            </a:r>
          </a:p>
          <a:p>
            <a:r>
              <a:rPr lang="en-US" dirty="0"/>
              <a:t>Call it </a:t>
            </a:r>
            <a:r>
              <a:rPr lang="en-US" b="1" dirty="0" err="1"/>
              <a:t>invoice.py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4FC71-4FF2-4942-8405-1485E3C04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9" y="2529167"/>
            <a:ext cx="7749989" cy="2362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25F8A5-B3B1-B74C-BF03-5D7540C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706" y="5050887"/>
            <a:ext cx="3913094" cy="16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71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5DE3-AD1F-154D-8ABD-77BE459E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– type this, run and test, make up some numbers and check the answer seems correct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CA27A-D1E9-4F4C-8D0C-493BBFB89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D6021-915A-ED4C-AF9D-E7E54954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55" y="1690688"/>
            <a:ext cx="9255561" cy="46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71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4B8C-4681-974E-B5BF-0AC01CE9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88FEA-8183-B64C-90BE-43EEF5B9D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83904" cy="4351338"/>
          </a:xfrm>
        </p:spPr>
        <p:txBody>
          <a:bodyPr/>
          <a:lstStyle/>
          <a:p>
            <a:r>
              <a:rPr lang="en-US" dirty="0"/>
              <a:t>Make up some data for your program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2C9F0-D5FA-7849-ADC1-84CDCB1E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809" y="1825625"/>
            <a:ext cx="79637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94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8A77-BCF8-DE42-AF14-2990DFAB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Optional: </a:t>
            </a:r>
            <a:r>
              <a:rPr lang="en-US" dirty="0" err="1"/>
              <a:t>len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2B0EC-6045-B84B-9E07-36A34C9C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Calculates how many characters are in a string</a:t>
            </a:r>
          </a:p>
          <a:p>
            <a:r>
              <a:rPr lang="en-US" dirty="0"/>
              <a:t>For example, how long is your name? </a:t>
            </a:r>
          </a:p>
          <a:p>
            <a:r>
              <a:rPr lang="en-US" dirty="0"/>
              <a:t>Real world applications: </a:t>
            </a:r>
          </a:p>
          <a:p>
            <a:pPr lvl="1"/>
            <a:r>
              <a:rPr lang="en-US" dirty="0"/>
              <a:t>Useful for figuring out if a password is long enough</a:t>
            </a:r>
          </a:p>
          <a:p>
            <a:pPr lvl="1"/>
            <a:r>
              <a:rPr lang="en-US" dirty="0"/>
              <a:t>Validation: is a credit card number exactly 16 digits long?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4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C47042-54F6-AF46-9629-2FF680B4B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84" y="2512350"/>
            <a:ext cx="6383816" cy="3983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29F9FB-ACA6-C94F-9F98-16B12A39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2C98-F650-9C4A-89BF-EAE07FEA7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66160" cy="4351338"/>
          </a:xfrm>
        </p:spPr>
        <p:txBody>
          <a:bodyPr>
            <a:normAutofit/>
          </a:bodyPr>
          <a:lstStyle/>
          <a:p>
            <a:r>
              <a:rPr lang="en-US" dirty="0"/>
              <a:t>Change the suggested name untitled to </a:t>
            </a:r>
            <a:r>
              <a:rPr lang="en-US" b="1" dirty="0"/>
              <a:t>week2</a:t>
            </a:r>
          </a:p>
          <a:p>
            <a:r>
              <a:rPr lang="en-US" dirty="0"/>
              <a:t>Set or verify the Project interpreter, make sure no errors</a:t>
            </a:r>
            <a:endParaRPr lang="en-US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83105-5C09-404B-9F5E-332C6614917D}"/>
              </a:ext>
            </a:extLst>
          </p:cNvPr>
          <p:cNvCxnSpPr>
            <a:cxnSpLocks/>
          </p:cNvCxnSpPr>
          <p:nvPr/>
        </p:nvCxnSpPr>
        <p:spPr>
          <a:xfrm flipH="1">
            <a:off x="7168623" y="2012912"/>
            <a:ext cx="740202" cy="6880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15D886-2FC8-FB41-A761-0ABE7ECD76DB}"/>
              </a:ext>
            </a:extLst>
          </p:cNvPr>
          <p:cNvSpPr txBox="1"/>
          <p:nvPr/>
        </p:nvSpPr>
        <p:spPr>
          <a:xfrm>
            <a:off x="6312429" y="1027906"/>
            <a:ext cx="447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"untitled" to </a:t>
            </a:r>
            <a:r>
              <a:rPr lang="en-US" b="1" dirty="0"/>
              <a:t>week1</a:t>
            </a:r>
            <a:r>
              <a:rPr lang="en-US" dirty="0"/>
              <a:t> </a:t>
            </a:r>
          </a:p>
          <a:p>
            <a:r>
              <a:rPr lang="en-US" dirty="0"/>
              <a:t>Optional - change the location to another directory/folder if you like </a:t>
            </a:r>
          </a:p>
        </p:txBody>
      </p:sp>
    </p:spTree>
    <p:extLst>
      <p:ext uri="{BB962C8B-B14F-4D97-AF65-F5344CB8AC3E}">
        <p14:creationId xmlns:p14="http://schemas.microsoft.com/office/powerpoint/2010/main" val="3399162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B431-BE4D-CF44-A72F-A727425B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Optional: </a:t>
            </a:r>
            <a:r>
              <a:rPr lang="en-US" dirty="0" err="1"/>
              <a:t>len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F3460-D649-BB42-91D8-9CE729EB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letters in 'Minneapolis College'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E4E1D-E438-6F46-BA17-C5D0C4F5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93" y="2510117"/>
            <a:ext cx="7835157" cy="2043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886BD6-B1DA-9E44-8782-38403E1F0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41" y="4979801"/>
            <a:ext cx="7906959" cy="1539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98444-1A68-C04C-BDB5-8F8F85A31C34}"/>
              </a:ext>
            </a:extLst>
          </p:cNvPr>
          <p:cNvSpPr txBox="1"/>
          <p:nvPr/>
        </p:nvSpPr>
        <p:spPr>
          <a:xfrm>
            <a:off x="1098088" y="5134214"/>
            <a:ext cx="2348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 we can combine the functions!</a:t>
            </a:r>
          </a:p>
        </p:txBody>
      </p:sp>
    </p:spTree>
    <p:extLst>
      <p:ext uri="{BB962C8B-B14F-4D97-AF65-F5344CB8AC3E}">
        <p14:creationId xmlns:p14="http://schemas.microsoft.com/office/powerpoint/2010/main" val="406758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ABC0-14E6-6A49-95FC-4DD825B8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Optional: How long is your name?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F605-FBC2-164E-BA88-20DCD376F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last two lines to your program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F41DD-75EC-DC4A-8663-F7325B49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96" y="2565399"/>
            <a:ext cx="11355479" cy="2329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879E66-6851-7944-96F1-2BBE027B8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64" y="5212229"/>
            <a:ext cx="6021036" cy="1385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DD2DBA-ED59-5242-A1DF-71ED6FB827DD}"/>
              </a:ext>
            </a:extLst>
          </p:cNvPr>
          <p:cNvSpPr txBox="1"/>
          <p:nvPr/>
        </p:nvSpPr>
        <p:spPr>
          <a:xfrm>
            <a:off x="2490781" y="5802303"/>
            <a:ext cx="262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it works for you too</a:t>
            </a:r>
          </a:p>
        </p:txBody>
      </p:sp>
    </p:spTree>
    <p:extLst>
      <p:ext uri="{BB962C8B-B14F-4D97-AF65-F5344CB8AC3E}">
        <p14:creationId xmlns:p14="http://schemas.microsoft.com/office/powerpoint/2010/main" val="3024257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08EA-841E-D54A-952B-07EBD65E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0473D-2526-E442-A933-B17A171E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going to see a lot of error messages! </a:t>
            </a:r>
          </a:p>
          <a:p>
            <a:r>
              <a:rPr lang="en-US" dirty="0"/>
              <a:t>Don't worry, all programmers do. It's almost impossible to write perfect code the first time</a:t>
            </a:r>
          </a:p>
          <a:p>
            <a:r>
              <a:rPr lang="en-US" dirty="0"/>
              <a:t>It's not a bad thing. It's telling you what Python doesn't understand, so you can fix it</a:t>
            </a:r>
          </a:p>
          <a:p>
            <a:r>
              <a:rPr lang="en-US" dirty="0"/>
              <a:t>Review your code carefully, and ask for help if you can't figure out what's wrong</a:t>
            </a:r>
          </a:p>
        </p:txBody>
      </p:sp>
    </p:spTree>
    <p:extLst>
      <p:ext uri="{BB962C8B-B14F-4D97-AF65-F5344CB8AC3E}">
        <p14:creationId xmlns:p14="http://schemas.microsoft.com/office/powerpoint/2010/main" val="714275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E99B-9436-DA46-A2A9-C91CF92D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Reading: Chapter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10E3-E7A1-7343-888E-C7905A41C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8867" cy="4351338"/>
          </a:xfrm>
        </p:spPr>
        <p:txBody>
          <a:bodyPr/>
          <a:lstStyle/>
          <a:p>
            <a:r>
              <a:rPr lang="en-US" dirty="0"/>
              <a:t>The book uses Mu and the Python Shell</a:t>
            </a:r>
          </a:p>
          <a:p>
            <a:r>
              <a:rPr lang="en-US" dirty="0"/>
              <a:t>When you see </a:t>
            </a:r>
            <a:r>
              <a:rPr lang="en-US" b="1" dirty="0"/>
              <a:t>Mu</a:t>
            </a:r>
            <a:r>
              <a:rPr lang="en-US" dirty="0"/>
              <a:t>, think PyCharm</a:t>
            </a:r>
          </a:p>
          <a:p>
            <a:r>
              <a:rPr lang="en-US" dirty="0"/>
              <a:t>When you see </a:t>
            </a:r>
            <a:r>
              <a:rPr lang="en-US" b="1" dirty="0"/>
              <a:t>Python Shell</a:t>
            </a:r>
            <a:r>
              <a:rPr lang="en-US" dirty="0"/>
              <a:t>, open the Python Console in PyCharm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2239B-600D-F043-90FE-30520AD2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67" y="1690688"/>
            <a:ext cx="5681133" cy="37153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8E6536-55C1-9749-9EFE-6AA05ED4A041}"/>
              </a:ext>
            </a:extLst>
          </p:cNvPr>
          <p:cNvCxnSpPr/>
          <p:nvPr/>
        </p:nvCxnSpPr>
        <p:spPr>
          <a:xfrm flipH="1" flipV="1">
            <a:off x="8923867" y="5249333"/>
            <a:ext cx="795866" cy="965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46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BEC2-CE9D-9C48-9741-8A4FB33A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48BD-32A8-264F-B2B5-352C4F688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describe what a variable is?</a:t>
            </a:r>
          </a:p>
        </p:txBody>
      </p:sp>
    </p:spTree>
    <p:extLst>
      <p:ext uri="{BB962C8B-B14F-4D97-AF65-F5344CB8AC3E}">
        <p14:creationId xmlns:p14="http://schemas.microsoft.com/office/powerpoint/2010/main" val="3925159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922D-5D2D-FB4F-A8C0-FDB6D23D1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5CDF9-4492-E647-B9D3-77FB2ED8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are in D2L</a:t>
            </a:r>
          </a:p>
          <a:p>
            <a:r>
              <a:rPr lang="en-US" dirty="0"/>
              <a:t>Any questions? Need help? Please ask, email, come to open lab</a:t>
            </a:r>
          </a:p>
        </p:txBody>
      </p:sp>
    </p:spTree>
    <p:extLst>
      <p:ext uri="{BB962C8B-B14F-4D97-AF65-F5344CB8AC3E}">
        <p14:creationId xmlns:p14="http://schemas.microsoft.com/office/powerpoint/2010/main" val="278009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AFE365-065F-C449-9FFF-24051B1E9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083" y="1454227"/>
            <a:ext cx="6759563" cy="4431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ED1B77-0ED1-D747-A10A-3CA44F66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525F8-9200-5A4D-869A-5E1EDB0E9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4733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PyCharm project is for managing one or more Python files, and any associated files that are needed for running the program</a:t>
            </a:r>
          </a:p>
          <a:p>
            <a:endParaRPr lang="en-US" dirty="0"/>
          </a:p>
          <a:p>
            <a:r>
              <a:rPr lang="en-US" dirty="0"/>
              <a:t>This screen has the file manager on the left</a:t>
            </a:r>
          </a:p>
          <a:p>
            <a:r>
              <a:rPr lang="en-US" dirty="0"/>
              <a:t>The area on the right is for editing files when they've been created</a:t>
            </a:r>
          </a:p>
          <a:p>
            <a:endParaRPr lang="en-US" dirty="0"/>
          </a:p>
          <a:p>
            <a:r>
              <a:rPr lang="en-US" dirty="0"/>
              <a:t>Let's create a new Python file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366AC-2474-5F4C-AF55-18C816AC42EF}"/>
              </a:ext>
            </a:extLst>
          </p:cNvPr>
          <p:cNvSpPr txBox="1"/>
          <p:nvPr/>
        </p:nvSpPr>
        <p:spPr>
          <a:xfrm>
            <a:off x="5676902" y="2987330"/>
            <a:ext cx="1390649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Project file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8E740-E442-BE4B-95F0-669616C89E6C}"/>
              </a:ext>
            </a:extLst>
          </p:cNvPr>
          <p:cNvSpPr txBox="1"/>
          <p:nvPr/>
        </p:nvSpPr>
        <p:spPr>
          <a:xfrm>
            <a:off x="9829801" y="4009430"/>
            <a:ext cx="1104900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File editor</a:t>
            </a:r>
          </a:p>
        </p:txBody>
      </p:sp>
    </p:spTree>
    <p:extLst>
      <p:ext uri="{BB962C8B-B14F-4D97-AF65-F5344CB8AC3E}">
        <p14:creationId xmlns:p14="http://schemas.microsoft.com/office/powerpoint/2010/main" val="401943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80CC4-59CD-7248-A95B-FD980EB6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980"/>
            <a:ext cx="10515600" cy="4922465"/>
          </a:xfrm>
        </p:spPr>
        <p:txBody>
          <a:bodyPr>
            <a:normAutofit/>
          </a:bodyPr>
          <a:lstStyle/>
          <a:p>
            <a:r>
              <a:rPr lang="en-US" dirty="0"/>
              <a:t>Look on the left side of the screen, for your project name, </a:t>
            </a:r>
            <a:r>
              <a:rPr lang="en-US" b="1" dirty="0"/>
              <a:t>week2</a:t>
            </a:r>
            <a:endParaRPr lang="en-US" dirty="0"/>
          </a:p>
          <a:p>
            <a:r>
              <a:rPr lang="en-US" dirty="0"/>
              <a:t>Right-click on your project name</a:t>
            </a:r>
          </a:p>
          <a:p>
            <a:r>
              <a:rPr lang="en-US" dirty="0"/>
              <a:t>Select New and then select Python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 we will ignore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venv</a:t>
            </a:r>
            <a:r>
              <a:rPr lang="en-US" dirty="0"/>
              <a:t>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239BE-63A9-6946-8983-F5082EB0A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930" y="2871103"/>
            <a:ext cx="6034642" cy="39868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0209E2-1F06-FE46-9208-7DF3E5EB12BE}"/>
              </a:ext>
            </a:extLst>
          </p:cNvPr>
          <p:cNvCxnSpPr>
            <a:cxnSpLocks/>
          </p:cNvCxnSpPr>
          <p:nvPr/>
        </p:nvCxnSpPr>
        <p:spPr>
          <a:xfrm flipV="1">
            <a:off x="4426413" y="3558453"/>
            <a:ext cx="1337515" cy="3415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AB1437-14B3-F94D-8BB0-ED175514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3519"/>
          </a:xfrm>
        </p:spPr>
        <p:txBody>
          <a:bodyPr/>
          <a:lstStyle/>
          <a:p>
            <a:r>
              <a:rPr lang="en-US" dirty="0"/>
              <a:t>Create a Python file in the new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923DC-0E22-AA41-9CD9-7398D34589F9}"/>
              </a:ext>
            </a:extLst>
          </p:cNvPr>
          <p:cNvSpPr txBox="1"/>
          <p:nvPr/>
        </p:nvSpPr>
        <p:spPr>
          <a:xfrm>
            <a:off x="2214390" y="3708212"/>
            <a:ext cx="2364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Right-click on your project name</a:t>
            </a:r>
          </a:p>
        </p:txBody>
      </p:sp>
    </p:spTree>
    <p:extLst>
      <p:ext uri="{BB962C8B-B14F-4D97-AF65-F5344CB8AC3E}">
        <p14:creationId xmlns:p14="http://schemas.microsoft.com/office/powerpoint/2010/main" val="387031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9995-266D-874A-AEA5-A3062E7B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your file </a:t>
            </a:r>
            <a:r>
              <a:rPr lang="en-US" b="1" dirty="0" err="1"/>
              <a:t>variables.py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F95DD-5A5C-DD4F-85B6-9DADEC194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b="1" dirty="0" err="1"/>
              <a:t>variables.py</a:t>
            </a:r>
            <a:r>
              <a:rPr lang="en-US" b="1" dirty="0"/>
              <a:t> </a:t>
            </a:r>
            <a:r>
              <a:rPr lang="en-US" dirty="0"/>
              <a:t>in the Name box</a:t>
            </a:r>
          </a:p>
          <a:p>
            <a:r>
              <a:rPr lang="en-US" dirty="0"/>
              <a:t>Verify the Python file is highlighted in blue</a:t>
            </a:r>
          </a:p>
          <a:p>
            <a:r>
              <a:rPr lang="en-US" dirty="0"/>
              <a:t>Press Enter to create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E6BF3-6AA4-E942-BA68-54C4A652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944" y="3428999"/>
            <a:ext cx="6455831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96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3160</Words>
  <Application>Microsoft Macintosh PowerPoint</Application>
  <PresentationFormat>Widescreen</PresentationFormat>
  <Paragraphs>415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Office Theme</vt:lpstr>
      <vt:lpstr>1150 Programming Logic and Design</vt:lpstr>
      <vt:lpstr>Welcome back</vt:lpstr>
      <vt:lpstr>Last time</vt:lpstr>
      <vt:lpstr>This week</vt:lpstr>
      <vt:lpstr>Open PyCharm</vt:lpstr>
      <vt:lpstr>Project settings</vt:lpstr>
      <vt:lpstr>New Project</vt:lpstr>
      <vt:lpstr>Create a Python file in the new project</vt:lpstr>
      <vt:lpstr>Call your file variables.py</vt:lpstr>
      <vt:lpstr>New variables.py file</vt:lpstr>
      <vt:lpstr>Variables</vt:lpstr>
      <vt:lpstr>Python variables</vt:lpstr>
      <vt:lpstr>Data Types</vt:lpstr>
      <vt:lpstr>Rules for variable names</vt:lpstr>
      <vt:lpstr>Rules for variable names</vt:lpstr>
      <vt:lpstr>String (text) data</vt:lpstr>
      <vt:lpstr>Your turn</vt:lpstr>
      <vt:lpstr>Let's do something with the data </vt:lpstr>
      <vt:lpstr>Run your program</vt:lpstr>
      <vt:lpstr>Run your program</vt:lpstr>
      <vt:lpstr>When you run a program </vt:lpstr>
      <vt:lpstr>When you run a program </vt:lpstr>
      <vt:lpstr>PowerPoint Presentation</vt:lpstr>
      <vt:lpstr>PowerPoint Presentation</vt:lpstr>
      <vt:lpstr>PowerPoint Presentation</vt:lpstr>
      <vt:lpstr>Variables</vt:lpstr>
      <vt:lpstr>Running a program</vt:lpstr>
      <vt:lpstr>Create another string variable</vt:lpstr>
      <vt:lpstr>Print the data in the name variable</vt:lpstr>
      <vt:lpstr>Tidy the output</vt:lpstr>
      <vt:lpstr>PowerPoint Presentation</vt:lpstr>
      <vt:lpstr>Your turn - keep working on the same program </vt:lpstr>
      <vt:lpstr>Print your favorite food</vt:lpstr>
      <vt:lpstr>Print all the information about you </vt:lpstr>
      <vt:lpstr>Number data - int and float</vt:lpstr>
      <vt:lpstr>Creating an int variable </vt:lpstr>
      <vt:lpstr>Creating an int variable - math</vt:lpstr>
      <vt:lpstr>Creating int variables</vt:lpstr>
      <vt:lpstr>Code</vt:lpstr>
      <vt:lpstr>Code</vt:lpstr>
      <vt:lpstr>float variables</vt:lpstr>
      <vt:lpstr>Miles from Helena to Portland</vt:lpstr>
      <vt:lpstr>Another number example</vt:lpstr>
      <vt:lpstr>Popcorn</vt:lpstr>
      <vt:lpstr>Comments</vt:lpstr>
      <vt:lpstr>Joining strings and numbers</vt:lpstr>
      <vt:lpstr>+ operator</vt:lpstr>
      <vt:lpstr>+ operator</vt:lpstr>
      <vt:lpstr>Joining strings and numbers</vt:lpstr>
      <vt:lpstr>Joining strings and numbers</vt:lpstr>
      <vt:lpstr>Joining Strings and Numbers</vt:lpstr>
      <vt:lpstr>input()</vt:lpstr>
      <vt:lpstr>input numbers</vt:lpstr>
      <vt:lpstr>fix - int() or float()</vt:lpstr>
      <vt:lpstr>Putting it all together</vt:lpstr>
      <vt:lpstr>In your project, create a new Python file</vt:lpstr>
      <vt:lpstr>Code – type this, run and test, make up some numbers and check the answer seems correct </vt:lpstr>
      <vt:lpstr>Example output</vt:lpstr>
      <vt:lpstr>Optional: len()</vt:lpstr>
      <vt:lpstr>Optional: len()</vt:lpstr>
      <vt:lpstr>Optional: How long is your name?</vt:lpstr>
      <vt:lpstr>Error messages</vt:lpstr>
      <vt:lpstr>Reading: Chapter 1</vt:lpstr>
      <vt:lpstr>Discussion Question</vt:lpstr>
      <vt:lpstr>Lab/Homework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1150 Programming Logic and Design</dc:title>
  <dc:creator>Clara James</dc:creator>
  <cp:lastModifiedBy>James, Clara L</cp:lastModifiedBy>
  <cp:revision>59</cp:revision>
  <dcterms:created xsi:type="dcterms:W3CDTF">2018-12-13T19:27:59Z</dcterms:created>
  <dcterms:modified xsi:type="dcterms:W3CDTF">2020-08-17T17:50:21Z</dcterms:modified>
</cp:coreProperties>
</file>